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8"/>
  </p:notesMasterIdLst>
  <p:handoutMasterIdLst>
    <p:handoutMasterId r:id="rId29"/>
  </p:handoutMasterIdLst>
  <p:sldIdLst>
    <p:sldId id="275" r:id="rId2"/>
    <p:sldId id="276" r:id="rId3"/>
    <p:sldId id="257" r:id="rId4"/>
    <p:sldId id="277" r:id="rId5"/>
    <p:sldId id="265" r:id="rId6"/>
    <p:sldId id="261" r:id="rId7"/>
    <p:sldId id="278" r:id="rId8"/>
    <p:sldId id="266" r:id="rId9"/>
    <p:sldId id="279" r:id="rId10"/>
    <p:sldId id="280" r:id="rId11"/>
    <p:sldId id="290" r:id="rId12"/>
    <p:sldId id="291" r:id="rId13"/>
    <p:sldId id="292" r:id="rId14"/>
    <p:sldId id="295" r:id="rId15"/>
    <p:sldId id="296" r:id="rId16"/>
    <p:sldId id="297" r:id="rId17"/>
    <p:sldId id="298" r:id="rId18"/>
    <p:sldId id="281" r:id="rId19"/>
    <p:sldId id="286" r:id="rId20"/>
    <p:sldId id="287" r:id="rId21"/>
    <p:sldId id="288" r:id="rId22"/>
    <p:sldId id="289" r:id="rId23"/>
    <p:sldId id="282" r:id="rId24"/>
    <p:sldId id="283" r:id="rId25"/>
    <p:sldId id="284" r:id="rId26"/>
    <p:sldId id="269"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2E2621-FCC5-8D54-87B6-E66F5515B4E2}" v="62" dt="2024-12-29T08:45:33.327"/>
    <p1510:client id="{90D1BFEC-114A-69AF-479A-65E57FE3682A}" v="8" dt="2024-12-28T15:44:30.9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12/29/2024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12/29/2024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fld id="{F70EAA40-3A53-4A3D-924A-D38F1059C7D5}" type="datetime1">
              <a:rPr lang="en-US" smtClean="0"/>
              <a:pPr/>
              <a:t>12/29/2024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Aptos Display" panose="020B0004020202020204" pitchFamily="34" charset="0"/>
                <a:ea typeface="Aptos Display" panose="020B0004020202020204" pitchFamily="34" charset="0"/>
                <a:cs typeface="Aptos Display" panose="020B0004020202020204" pitchFamily="34" charset="0"/>
              </a:defRPr>
            </a:lvl1pPr>
          </a:lstStyle>
          <a:p>
            <a:r>
              <a:rPr lang="en-US"/>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Aptos Display" panose="020B0004020202020204" pitchFamily="34" charset="0"/>
                <a:ea typeface="Aptos Display" panose="020B0004020202020204" pitchFamily="34" charset="0"/>
                <a:cs typeface="Aptos Display" panose="020B0004020202020204" pitchFamily="34" charset="0"/>
              </a:defRPr>
            </a:lvl1pPr>
            <a:lvl2pPr>
              <a:defRPr>
                <a:latin typeface="Aptos Display" panose="020B0004020202020204" pitchFamily="34" charset="0"/>
                <a:ea typeface="Aptos Display" panose="020B0004020202020204" pitchFamily="34" charset="0"/>
                <a:cs typeface="Aptos Display" panose="020B0004020202020204" pitchFamily="34" charset="0"/>
              </a:defRPr>
            </a:lvl2pPr>
            <a:lvl3pPr>
              <a:defRPr>
                <a:latin typeface="Aptos Display" panose="020B0004020202020204" pitchFamily="34" charset="0"/>
                <a:ea typeface="Aptos Display" panose="020B0004020202020204" pitchFamily="34" charset="0"/>
                <a:cs typeface="Aptos Display" panose="020B0004020202020204" pitchFamily="34" charset="0"/>
              </a:defRPr>
            </a:lvl3pPr>
            <a:lvl4pPr>
              <a:defRPr>
                <a:latin typeface="Aptos Display" panose="020B0004020202020204" pitchFamily="34" charset="0"/>
                <a:ea typeface="Aptos Display" panose="020B0004020202020204" pitchFamily="34" charset="0"/>
                <a:cs typeface="Aptos Display" panose="020B0004020202020204" pitchFamily="34" charset="0"/>
              </a:defRPr>
            </a:lvl4pPr>
            <a:lvl5pPr>
              <a:defRPr>
                <a:latin typeface="Aptos Display" panose="020B0004020202020204" pitchFamily="34" charset="0"/>
                <a:ea typeface="Aptos Display" panose="020B0004020202020204" pitchFamily="34" charset="0"/>
                <a:cs typeface="Aptos Display"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Aptos Display" panose="020B0004020202020204" pitchFamily="34" charset="0"/>
                <a:ea typeface="Aptos Display" panose="020B0004020202020204" pitchFamily="34" charset="0"/>
                <a:cs typeface="Aptos Display" panose="020B0004020202020204" pitchFamily="34" charset="0"/>
              </a:defRPr>
            </a:lvl1pPr>
          </a:lstStyle>
          <a:p>
            <a:r>
              <a:rPr lang="en-US"/>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Aptos Display" panose="020B0004020202020204" pitchFamily="34" charset="0"/>
                <a:ea typeface="Aptos Display" panose="020B0004020202020204" pitchFamily="34" charset="0"/>
                <a:cs typeface="Aptos Display" panose="020B0004020202020204" pitchFamily="34" charset="0"/>
              </a:defRPr>
            </a:lvl1pPr>
            <a:lvl2pPr>
              <a:defRPr>
                <a:latin typeface="Aptos Display" panose="020B0004020202020204" pitchFamily="34" charset="0"/>
                <a:ea typeface="Aptos Display" panose="020B0004020202020204" pitchFamily="34" charset="0"/>
                <a:cs typeface="Aptos Display" panose="020B0004020202020204" pitchFamily="34" charset="0"/>
              </a:defRPr>
            </a:lvl2pPr>
            <a:lvl3pPr>
              <a:defRPr>
                <a:latin typeface="Aptos Display" panose="020B0004020202020204" pitchFamily="34" charset="0"/>
                <a:ea typeface="Aptos Display" panose="020B0004020202020204" pitchFamily="34" charset="0"/>
                <a:cs typeface="Aptos Display" panose="020B0004020202020204" pitchFamily="34" charset="0"/>
              </a:defRPr>
            </a:lvl3pPr>
            <a:lvl4pPr>
              <a:defRPr>
                <a:latin typeface="Aptos Display" panose="020B0004020202020204" pitchFamily="34" charset="0"/>
                <a:ea typeface="Aptos Display" panose="020B0004020202020204" pitchFamily="34" charset="0"/>
                <a:cs typeface="Aptos Display" panose="020B0004020202020204" pitchFamily="34" charset="0"/>
              </a:defRPr>
            </a:lvl4pPr>
            <a:lvl5pPr>
              <a:defRPr>
                <a:latin typeface="Aptos Display" panose="020B0004020202020204" pitchFamily="34" charset="0"/>
                <a:ea typeface="Aptos Display" panose="020B0004020202020204" pitchFamily="34" charset="0"/>
                <a:cs typeface="Aptos Display"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Aptos Display" panose="020B0004020202020204" pitchFamily="34" charset="0"/>
                <a:ea typeface="Aptos Display" panose="020B0004020202020204" pitchFamily="34" charset="0"/>
                <a:cs typeface="Aptos Display" panose="020B0004020202020204" pitchFamily="34" charset="0"/>
              </a:defRPr>
            </a:lvl1pPr>
            <a:lvl2pPr>
              <a:defRPr>
                <a:latin typeface="Aptos Display" panose="020B0004020202020204" pitchFamily="34" charset="0"/>
                <a:ea typeface="Aptos Display" panose="020B0004020202020204" pitchFamily="34" charset="0"/>
                <a:cs typeface="Aptos Display" panose="020B0004020202020204" pitchFamily="34" charset="0"/>
              </a:defRPr>
            </a:lvl2pPr>
            <a:lvl3pPr>
              <a:defRPr>
                <a:latin typeface="Aptos Display" panose="020B0004020202020204" pitchFamily="34" charset="0"/>
                <a:ea typeface="Aptos Display" panose="020B0004020202020204" pitchFamily="34" charset="0"/>
                <a:cs typeface="Aptos Display" panose="020B0004020202020204" pitchFamily="34" charset="0"/>
              </a:defRPr>
            </a:lvl3pPr>
            <a:lvl4pPr>
              <a:defRPr>
                <a:latin typeface="Aptos Display" panose="020B0004020202020204" pitchFamily="34" charset="0"/>
                <a:ea typeface="Aptos Display" panose="020B0004020202020204" pitchFamily="34" charset="0"/>
                <a:cs typeface="Aptos Display" panose="020B0004020202020204" pitchFamily="34" charset="0"/>
              </a:defRPr>
            </a:lvl4pPr>
            <a:lvl5pPr>
              <a:defRPr>
                <a:latin typeface="Aptos Display" panose="020B0004020202020204" pitchFamily="34" charset="0"/>
                <a:ea typeface="Aptos Display" panose="020B0004020202020204" pitchFamily="34" charset="0"/>
                <a:cs typeface="Aptos Display"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fld id="{F70EAA40-3A53-4A3D-924A-D38F1059C7D5}" type="datetime1">
              <a:rPr lang="en-US" smtClean="0"/>
              <a:pPr/>
              <a:t>12/29/2024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629018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fld id="{F70EAA40-3A53-4A3D-924A-D38F1059C7D5}" type="datetime1">
              <a:rPr lang="en-US" smtClean="0"/>
              <a:pPr/>
              <a:t>12/29/2024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Aptos Display" panose="020B0004020202020204" pitchFamily="34" charset="0"/>
                <a:ea typeface="Aptos Display" panose="020B0004020202020204" pitchFamily="34" charset="0"/>
                <a:cs typeface="Aptos Display" panose="020B0004020202020204" pitchFamily="34" charset="0"/>
              </a:defRPr>
            </a:lvl1pPr>
          </a:lstStyle>
          <a:p>
            <a:r>
              <a:rPr lang="en-US"/>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Aptos Display" panose="020B0004020202020204" pitchFamily="34" charset="0"/>
                <a:ea typeface="Aptos Display" panose="020B0004020202020204" pitchFamily="34" charset="0"/>
                <a:cs typeface="Aptos Display" panose="020B0004020202020204" pitchFamily="34" charset="0"/>
              </a:defRPr>
            </a:lvl1pPr>
            <a:lvl2pPr>
              <a:defRPr>
                <a:latin typeface="Aptos Display" panose="020B0004020202020204" pitchFamily="34" charset="0"/>
                <a:ea typeface="Aptos Display" panose="020B0004020202020204" pitchFamily="34" charset="0"/>
                <a:cs typeface="Aptos Display" panose="020B0004020202020204" pitchFamily="34" charset="0"/>
              </a:defRPr>
            </a:lvl2pPr>
            <a:lvl3pPr>
              <a:defRPr>
                <a:latin typeface="Aptos Display" panose="020B0004020202020204" pitchFamily="34" charset="0"/>
                <a:ea typeface="Aptos Display" panose="020B0004020202020204" pitchFamily="34" charset="0"/>
                <a:cs typeface="Aptos Display" panose="020B0004020202020204" pitchFamily="34" charset="0"/>
              </a:defRPr>
            </a:lvl3pPr>
            <a:lvl4pPr>
              <a:defRPr>
                <a:latin typeface="Aptos Display" panose="020B0004020202020204" pitchFamily="34" charset="0"/>
                <a:ea typeface="Aptos Display" panose="020B0004020202020204" pitchFamily="34" charset="0"/>
                <a:cs typeface="Aptos Display" panose="020B0004020202020204" pitchFamily="34" charset="0"/>
              </a:defRPr>
            </a:lvl4pPr>
            <a:lvl5pPr>
              <a:defRPr>
                <a:latin typeface="Aptos Display" panose="020B0004020202020204" pitchFamily="34" charset="0"/>
                <a:ea typeface="Aptos Display" panose="020B0004020202020204" pitchFamily="34" charset="0"/>
                <a:cs typeface="Aptos Display"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Aptos Display" panose="020B0004020202020204" pitchFamily="34" charset="0"/>
                <a:ea typeface="Aptos Display" panose="020B0004020202020204" pitchFamily="34" charset="0"/>
                <a:cs typeface="Aptos Display" panose="020B0004020202020204" pitchFamily="34" charset="0"/>
              </a:defRPr>
            </a:lvl1pPr>
          </a:lstStyle>
          <a:p>
            <a:fld id="{F70EAA40-3A53-4A3D-924A-D38F1059C7D5}" type="datetime1">
              <a:rPr lang="en-US" smtClean="0"/>
              <a:pPr/>
              <a:t>12/29/2024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Aptos Display" panose="020B0004020202020204" pitchFamily="34" charset="0"/>
                <a:ea typeface="Aptos Display" panose="020B0004020202020204" pitchFamily="34" charset="0"/>
                <a:cs typeface="Aptos Display" panose="020B0004020202020204" pitchFamily="34" charset="0"/>
              </a:defRPr>
            </a:lvl1pPr>
          </a:lstStyle>
          <a:p>
            <a:r>
              <a:rPr lang="en-US"/>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fld id="{F70EAA40-3A53-4A3D-924A-D38F1059C7D5}" type="datetime1">
              <a:rPr lang="en-US" smtClean="0"/>
              <a:pPr/>
              <a:t>12/29/2024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fld id="{9EA0BE3B-158A-4EDF-80DC-E394A0D1600F}" type="slidenum">
              <a:rPr lang="en-US" smtClean="0"/>
              <a:pPr/>
              <a:t>‹#›</a:t>
            </a:fld>
            <a:endParaRPr lang="en-US"/>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Aptos Display" panose="020B0004020202020204" pitchFamily="34" charset="0"/>
                <a:ea typeface="Aptos Display" panose="020B0004020202020204" pitchFamily="34" charset="0"/>
                <a:cs typeface="Aptos Display" panose="020B0004020202020204" pitchFamily="34" charset="0"/>
              </a:defRPr>
            </a:lvl1pPr>
          </a:lstStyle>
          <a:p>
            <a:r>
              <a:rPr lang="en-US"/>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Aptos Display" panose="020B0004020202020204" pitchFamily="34" charset="0"/>
                <a:ea typeface="Aptos Display" panose="020B0004020202020204" pitchFamily="34" charset="0"/>
                <a:cs typeface="Aptos Display" panose="020B0004020202020204" pitchFamily="34" charset="0"/>
              </a:defRPr>
            </a:lvl1pPr>
            <a:lvl2pPr>
              <a:defRPr>
                <a:latin typeface="Aptos Display" panose="020B0004020202020204" pitchFamily="34" charset="0"/>
                <a:ea typeface="Aptos Display" panose="020B0004020202020204" pitchFamily="34" charset="0"/>
                <a:cs typeface="Aptos Display" panose="020B0004020202020204" pitchFamily="34" charset="0"/>
              </a:defRPr>
            </a:lvl2pPr>
            <a:lvl3pPr>
              <a:defRPr>
                <a:latin typeface="Aptos Display" panose="020B0004020202020204" pitchFamily="34" charset="0"/>
                <a:ea typeface="Aptos Display" panose="020B0004020202020204" pitchFamily="34" charset="0"/>
                <a:cs typeface="Aptos Display" panose="020B0004020202020204" pitchFamily="34" charset="0"/>
              </a:defRPr>
            </a:lvl3pPr>
            <a:lvl4pPr>
              <a:defRPr>
                <a:latin typeface="Aptos Display" panose="020B0004020202020204" pitchFamily="34" charset="0"/>
                <a:ea typeface="Aptos Display" panose="020B0004020202020204" pitchFamily="34" charset="0"/>
                <a:cs typeface="Aptos Display" panose="020B0004020202020204" pitchFamily="34" charset="0"/>
              </a:defRPr>
            </a:lvl4pPr>
            <a:lvl5pPr>
              <a:defRPr>
                <a:latin typeface="Aptos Display" panose="020B0004020202020204" pitchFamily="34" charset="0"/>
                <a:ea typeface="Aptos Display" panose="020B0004020202020204" pitchFamily="34" charset="0"/>
                <a:cs typeface="Aptos Display"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fld id="{F70EAA40-3A53-4A3D-924A-D38F1059C7D5}" type="datetime1">
              <a:rPr lang="en-US" smtClean="0"/>
              <a:pPr/>
              <a:t>12/29/2024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Aptos Display" panose="020B0004020202020204" pitchFamily="34" charset="0"/>
                <a:ea typeface="Aptos Display" panose="020B0004020202020204" pitchFamily="34" charset="0"/>
                <a:cs typeface="Aptos Display" panose="020B0004020202020204" pitchFamily="34" charset="0"/>
              </a:defRPr>
            </a:lvl1pPr>
            <a:lvl2pPr>
              <a:defRPr>
                <a:latin typeface="Aptos Display" panose="020B0004020202020204" pitchFamily="34" charset="0"/>
                <a:ea typeface="Aptos Display" panose="020B0004020202020204" pitchFamily="34" charset="0"/>
                <a:cs typeface="Aptos Display" panose="020B0004020202020204" pitchFamily="34" charset="0"/>
              </a:defRPr>
            </a:lvl2pPr>
            <a:lvl3pPr>
              <a:defRPr>
                <a:latin typeface="Aptos Display" panose="020B0004020202020204" pitchFamily="34" charset="0"/>
                <a:ea typeface="Aptos Display" panose="020B0004020202020204" pitchFamily="34" charset="0"/>
                <a:cs typeface="Aptos Display" panose="020B0004020202020204" pitchFamily="34" charset="0"/>
              </a:defRPr>
            </a:lvl3pPr>
            <a:lvl4pPr>
              <a:defRPr>
                <a:latin typeface="Aptos Display" panose="020B0004020202020204" pitchFamily="34" charset="0"/>
                <a:ea typeface="Aptos Display" panose="020B0004020202020204" pitchFamily="34" charset="0"/>
                <a:cs typeface="Aptos Display" panose="020B0004020202020204" pitchFamily="34" charset="0"/>
              </a:defRPr>
            </a:lvl4pPr>
            <a:lvl5pPr>
              <a:defRPr>
                <a:latin typeface="Aptos Display" panose="020B0004020202020204" pitchFamily="34" charset="0"/>
                <a:ea typeface="Aptos Display" panose="020B0004020202020204" pitchFamily="34" charset="0"/>
                <a:cs typeface="Aptos Display"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Aptos Display" panose="020B0004020202020204" pitchFamily="34" charset="0"/>
                <a:ea typeface="Aptos Display" panose="020B0004020202020204" pitchFamily="34" charset="0"/>
                <a:cs typeface="Aptos Display" panose="020B0004020202020204" pitchFamily="34" charset="0"/>
              </a:defRPr>
            </a:lvl1pPr>
            <a:lvl2pPr>
              <a:defRPr>
                <a:latin typeface="Aptos Display" panose="020B0004020202020204" pitchFamily="34" charset="0"/>
                <a:ea typeface="Aptos Display" panose="020B0004020202020204" pitchFamily="34" charset="0"/>
                <a:cs typeface="Aptos Display" panose="020B0004020202020204" pitchFamily="34" charset="0"/>
              </a:defRPr>
            </a:lvl2pPr>
            <a:lvl3pPr>
              <a:defRPr>
                <a:latin typeface="Aptos Display" panose="020B0004020202020204" pitchFamily="34" charset="0"/>
                <a:ea typeface="Aptos Display" panose="020B0004020202020204" pitchFamily="34" charset="0"/>
                <a:cs typeface="Aptos Display" panose="020B0004020202020204" pitchFamily="34" charset="0"/>
              </a:defRPr>
            </a:lvl3pPr>
            <a:lvl4pPr>
              <a:defRPr>
                <a:latin typeface="Aptos Display" panose="020B0004020202020204" pitchFamily="34" charset="0"/>
                <a:ea typeface="Aptos Display" panose="020B0004020202020204" pitchFamily="34" charset="0"/>
                <a:cs typeface="Aptos Display" panose="020B0004020202020204" pitchFamily="34" charset="0"/>
              </a:defRPr>
            </a:lvl4pPr>
            <a:lvl5pPr>
              <a:defRPr>
                <a:latin typeface="Aptos Display" panose="020B0004020202020204" pitchFamily="34" charset="0"/>
                <a:ea typeface="Aptos Display" panose="020B0004020202020204" pitchFamily="34" charset="0"/>
                <a:cs typeface="Aptos Display"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Aptos Display" panose="020B0004020202020204" pitchFamily="34" charset="0"/>
                <a:ea typeface="Aptos Display" panose="020B0004020202020204" pitchFamily="34" charset="0"/>
                <a:cs typeface="Aptos Display" panose="020B0004020202020204" pitchFamily="34" charset="0"/>
              </a:defRPr>
            </a:lvl1pPr>
          </a:lstStyle>
          <a:p>
            <a:r>
              <a:rPr lang="en-US"/>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fld id="{F70EAA40-3A53-4A3D-924A-D38F1059C7D5}" type="datetime1">
              <a:rPr lang="en-US" smtClean="0"/>
              <a:pPr/>
              <a:t>12/29/2024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Aptos Display" panose="020B0004020202020204" pitchFamily="34" charset="0"/>
                <a:ea typeface="Aptos Display" panose="020B0004020202020204" pitchFamily="34" charset="0"/>
                <a:cs typeface="Aptos Display" panose="020B0004020202020204" pitchFamily="34" charset="0"/>
              </a:defRPr>
            </a:lvl1pPr>
          </a:lstStyle>
          <a:p>
            <a:r>
              <a:rPr lang="en-US"/>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Aptos Display" panose="020B0004020202020204" pitchFamily="34" charset="0"/>
                <a:ea typeface="Aptos Display" panose="020B0004020202020204" pitchFamily="34" charset="0"/>
                <a:cs typeface="Aptos Display" panose="020B0004020202020204" pitchFamily="34" charset="0"/>
              </a:defRPr>
            </a:lvl1pPr>
            <a:lvl2pPr>
              <a:defRPr>
                <a:latin typeface="Aptos Display" panose="020B0004020202020204" pitchFamily="34" charset="0"/>
                <a:ea typeface="Aptos Display" panose="020B0004020202020204" pitchFamily="34" charset="0"/>
                <a:cs typeface="Aptos Display" panose="020B0004020202020204" pitchFamily="34" charset="0"/>
              </a:defRPr>
            </a:lvl2pPr>
            <a:lvl3pPr>
              <a:defRPr>
                <a:latin typeface="Aptos Display" panose="020B0004020202020204" pitchFamily="34" charset="0"/>
                <a:ea typeface="Aptos Display" panose="020B0004020202020204" pitchFamily="34" charset="0"/>
                <a:cs typeface="Aptos Display" panose="020B0004020202020204" pitchFamily="34" charset="0"/>
              </a:defRPr>
            </a:lvl3pPr>
            <a:lvl4pPr>
              <a:defRPr>
                <a:latin typeface="Aptos Display" panose="020B0004020202020204" pitchFamily="34" charset="0"/>
                <a:ea typeface="Aptos Display" panose="020B0004020202020204" pitchFamily="34" charset="0"/>
                <a:cs typeface="Aptos Display" panose="020B0004020202020204" pitchFamily="34" charset="0"/>
              </a:defRPr>
            </a:lvl4pPr>
            <a:lvl5pPr>
              <a:defRPr>
                <a:latin typeface="Aptos Display" panose="020B0004020202020204" pitchFamily="34" charset="0"/>
                <a:ea typeface="Aptos Display" panose="020B0004020202020204" pitchFamily="34" charset="0"/>
                <a:cs typeface="Aptos Display"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fld id="{F70EAA40-3A53-4A3D-924A-D38F1059C7D5}" type="datetime1">
              <a:rPr lang="en-US" smtClean="0"/>
              <a:pPr/>
              <a:t>12/29/2024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Aptos Display" panose="020B0004020202020204" pitchFamily="34" charset="0"/>
                <a:ea typeface="Aptos Display" panose="020B0004020202020204" pitchFamily="34" charset="0"/>
                <a:cs typeface="Aptos Display" panose="020B0004020202020204" pitchFamily="34" charset="0"/>
              </a:defRPr>
            </a:lvl1pPr>
            <a:lvl2pPr>
              <a:defRPr>
                <a:latin typeface="Aptos Display" panose="020B0004020202020204" pitchFamily="34" charset="0"/>
                <a:ea typeface="Aptos Display" panose="020B0004020202020204" pitchFamily="34" charset="0"/>
                <a:cs typeface="Aptos Display" panose="020B0004020202020204" pitchFamily="34" charset="0"/>
              </a:defRPr>
            </a:lvl2pPr>
            <a:lvl3pPr>
              <a:defRPr>
                <a:latin typeface="Aptos Display" panose="020B0004020202020204" pitchFamily="34" charset="0"/>
                <a:ea typeface="Aptos Display" panose="020B0004020202020204" pitchFamily="34" charset="0"/>
                <a:cs typeface="Aptos Display" panose="020B0004020202020204" pitchFamily="34" charset="0"/>
              </a:defRPr>
            </a:lvl3pPr>
            <a:lvl4pPr>
              <a:defRPr>
                <a:latin typeface="Aptos Display" panose="020B0004020202020204" pitchFamily="34" charset="0"/>
                <a:ea typeface="Aptos Display" panose="020B0004020202020204" pitchFamily="34" charset="0"/>
                <a:cs typeface="Aptos Display" panose="020B0004020202020204" pitchFamily="34" charset="0"/>
              </a:defRPr>
            </a:lvl4pPr>
            <a:lvl5pPr>
              <a:defRPr>
                <a:latin typeface="Aptos Display" panose="020B0004020202020204" pitchFamily="34" charset="0"/>
                <a:ea typeface="Aptos Display" panose="020B0004020202020204" pitchFamily="34" charset="0"/>
                <a:cs typeface="Aptos Display"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Aptos Display" panose="020B0004020202020204" pitchFamily="34" charset="0"/>
                <a:ea typeface="Aptos Display" panose="020B0004020202020204" pitchFamily="34" charset="0"/>
                <a:cs typeface="Aptos Display" panose="020B0004020202020204" pitchFamily="34" charset="0"/>
              </a:defRPr>
            </a:lvl1pPr>
            <a:lvl2pPr>
              <a:defRPr>
                <a:latin typeface="Aptos Display" panose="020B0004020202020204" pitchFamily="34" charset="0"/>
                <a:ea typeface="Aptos Display" panose="020B0004020202020204" pitchFamily="34" charset="0"/>
                <a:cs typeface="Aptos Display" panose="020B0004020202020204" pitchFamily="34" charset="0"/>
              </a:defRPr>
            </a:lvl2pPr>
            <a:lvl3pPr>
              <a:defRPr>
                <a:latin typeface="Aptos Display" panose="020B0004020202020204" pitchFamily="34" charset="0"/>
                <a:ea typeface="Aptos Display" panose="020B0004020202020204" pitchFamily="34" charset="0"/>
                <a:cs typeface="Aptos Display" panose="020B0004020202020204" pitchFamily="34" charset="0"/>
              </a:defRPr>
            </a:lvl3pPr>
            <a:lvl4pPr>
              <a:defRPr>
                <a:latin typeface="Aptos Display" panose="020B0004020202020204" pitchFamily="34" charset="0"/>
                <a:ea typeface="Aptos Display" panose="020B0004020202020204" pitchFamily="34" charset="0"/>
                <a:cs typeface="Aptos Display" panose="020B0004020202020204" pitchFamily="34" charset="0"/>
              </a:defRPr>
            </a:lvl4pPr>
            <a:lvl5pPr>
              <a:defRPr>
                <a:latin typeface="Aptos Display" panose="020B0004020202020204" pitchFamily="34" charset="0"/>
                <a:ea typeface="Aptos Display" panose="020B0004020202020204" pitchFamily="34" charset="0"/>
                <a:cs typeface="Aptos Display"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Aptos Display" panose="020B0004020202020204" pitchFamily="34" charset="0"/>
                <a:ea typeface="Aptos Display" panose="020B0004020202020204" pitchFamily="34" charset="0"/>
                <a:cs typeface="Aptos Display" panose="020B0004020202020204" pitchFamily="34" charset="0"/>
              </a:defRPr>
            </a:lvl1pPr>
          </a:lstStyle>
          <a:p>
            <a:r>
              <a:rPr lang="en-US"/>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Aptos Display" panose="020B0004020202020204" pitchFamily="34" charset="0"/>
                <a:ea typeface="Aptos Display" panose="020B0004020202020204" pitchFamily="34" charset="0"/>
                <a:cs typeface="Aptos Display" panose="020B0004020202020204" pitchFamily="34" charset="0"/>
              </a:defRPr>
            </a:lvl1pPr>
          </a:lstStyle>
          <a:p>
            <a:r>
              <a:rPr lang="en-US"/>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Aptos Display" panose="020B0004020202020204" pitchFamily="34" charset="0"/>
                <a:ea typeface="Aptos Display" panose="020B0004020202020204" pitchFamily="34" charset="0"/>
                <a:cs typeface="Aptos Display" panose="020B0004020202020204" pitchFamily="34" charset="0"/>
              </a:defRPr>
            </a:lvl1pPr>
            <a:lvl2pPr>
              <a:defRPr>
                <a:latin typeface="Aptos Display" panose="020B0004020202020204" pitchFamily="34" charset="0"/>
                <a:ea typeface="Aptos Display" panose="020B0004020202020204" pitchFamily="34" charset="0"/>
                <a:cs typeface="Aptos Display" panose="020B0004020202020204" pitchFamily="34" charset="0"/>
              </a:defRPr>
            </a:lvl2pPr>
            <a:lvl3pPr>
              <a:defRPr>
                <a:latin typeface="Aptos Display" panose="020B0004020202020204" pitchFamily="34" charset="0"/>
                <a:ea typeface="Aptos Display" panose="020B0004020202020204" pitchFamily="34" charset="0"/>
                <a:cs typeface="Aptos Display" panose="020B0004020202020204" pitchFamily="34" charset="0"/>
              </a:defRPr>
            </a:lvl3pPr>
            <a:lvl4pPr>
              <a:defRPr>
                <a:latin typeface="Aptos Display" panose="020B0004020202020204" pitchFamily="34" charset="0"/>
                <a:ea typeface="Aptos Display" panose="020B0004020202020204" pitchFamily="34" charset="0"/>
                <a:cs typeface="Aptos Display" panose="020B0004020202020204" pitchFamily="34" charset="0"/>
              </a:defRPr>
            </a:lvl4pPr>
            <a:lvl5pPr>
              <a:defRPr>
                <a:latin typeface="Aptos Display" panose="020B0004020202020204" pitchFamily="34" charset="0"/>
                <a:ea typeface="Aptos Display" panose="020B0004020202020204" pitchFamily="34" charset="0"/>
                <a:cs typeface="Aptos Display"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Aptos Display" panose="020B0004020202020204" pitchFamily="34" charset="0"/>
                <a:ea typeface="Aptos Display" panose="020B0004020202020204" pitchFamily="34" charset="0"/>
                <a:cs typeface="Aptos Display" panose="020B0004020202020204" pitchFamily="34" charset="0"/>
              </a:defRPr>
            </a:lvl1pPr>
          </a:lstStyle>
          <a:p>
            <a:fld id="{F70EAA40-3A53-4A3D-924A-D38F1059C7D5}" type="datetime1">
              <a:rPr lang="en-US" smtClean="0"/>
              <a:pPr/>
              <a:t>12/29/2024</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Aptos Display" panose="020B0004020202020204" pitchFamily="34" charset="0"/>
                <a:ea typeface="Aptos Display" panose="020B0004020202020204" pitchFamily="34" charset="0"/>
                <a:cs typeface="Aptos Display" panose="020B0004020202020204"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313388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Aptos Display" panose="020B0004020202020204" pitchFamily="34" charset="0"/>
                <a:ea typeface="Aptos Display" panose="020B0004020202020204" pitchFamily="34" charset="0"/>
                <a:cs typeface="Aptos Display" panose="020B0004020202020204" pitchFamily="34" charset="0"/>
              </a:defRPr>
            </a:lvl1pPr>
          </a:lstStyle>
          <a:p>
            <a:r>
              <a:rPr lang="en-US"/>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Aptos Display" panose="020B0004020202020204" pitchFamily="34" charset="0"/>
                <a:ea typeface="Aptos Display" panose="020B0004020202020204" pitchFamily="34" charset="0"/>
                <a:cs typeface="Aptos Display" panose="020B0004020202020204" pitchFamily="34" charset="0"/>
              </a:defRPr>
            </a:lvl1pPr>
            <a:lvl2pPr>
              <a:defRPr>
                <a:latin typeface="Aptos Display" panose="020B0004020202020204" pitchFamily="34" charset="0"/>
                <a:ea typeface="Aptos Display" panose="020B0004020202020204" pitchFamily="34" charset="0"/>
                <a:cs typeface="Aptos Display" panose="020B0004020202020204" pitchFamily="34" charset="0"/>
              </a:defRPr>
            </a:lvl2pPr>
            <a:lvl3pPr>
              <a:defRPr>
                <a:latin typeface="Aptos Display" panose="020B0004020202020204" pitchFamily="34" charset="0"/>
                <a:ea typeface="Aptos Display" panose="020B0004020202020204" pitchFamily="34" charset="0"/>
                <a:cs typeface="Aptos Display" panose="020B0004020202020204" pitchFamily="34" charset="0"/>
              </a:defRPr>
            </a:lvl3pPr>
            <a:lvl4pPr>
              <a:defRPr>
                <a:latin typeface="Aptos Display" panose="020B0004020202020204" pitchFamily="34" charset="0"/>
                <a:ea typeface="Aptos Display" panose="020B0004020202020204" pitchFamily="34" charset="0"/>
                <a:cs typeface="Aptos Display" panose="020B0004020202020204" pitchFamily="34" charset="0"/>
              </a:defRPr>
            </a:lvl4pPr>
            <a:lvl5pPr>
              <a:defRPr>
                <a:latin typeface="Aptos Display" panose="020B0004020202020204" pitchFamily="34" charset="0"/>
                <a:ea typeface="Aptos Display" panose="020B0004020202020204" pitchFamily="34" charset="0"/>
                <a:cs typeface="Aptos Display"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Aptos Display" panose="020B0004020202020204" pitchFamily="34" charset="0"/>
                <a:ea typeface="Aptos Display" panose="020B0004020202020204" pitchFamily="34" charset="0"/>
                <a:cs typeface="Aptos Display" panose="020B0004020202020204" pitchFamily="34" charset="0"/>
              </a:defRPr>
            </a:lvl1pPr>
            <a:lvl2pPr>
              <a:defRPr>
                <a:latin typeface="Aptos Display" panose="020B0004020202020204" pitchFamily="34" charset="0"/>
                <a:ea typeface="Aptos Display" panose="020B0004020202020204" pitchFamily="34" charset="0"/>
                <a:cs typeface="Aptos Display" panose="020B0004020202020204" pitchFamily="34" charset="0"/>
              </a:defRPr>
            </a:lvl2pPr>
            <a:lvl3pPr>
              <a:defRPr>
                <a:latin typeface="Aptos Display" panose="020B0004020202020204" pitchFamily="34" charset="0"/>
                <a:ea typeface="Aptos Display" panose="020B0004020202020204" pitchFamily="34" charset="0"/>
                <a:cs typeface="Aptos Display" panose="020B0004020202020204" pitchFamily="34" charset="0"/>
              </a:defRPr>
            </a:lvl3pPr>
            <a:lvl4pPr>
              <a:defRPr>
                <a:latin typeface="Aptos Display" panose="020B0004020202020204" pitchFamily="34" charset="0"/>
                <a:ea typeface="Aptos Display" panose="020B0004020202020204" pitchFamily="34" charset="0"/>
                <a:cs typeface="Aptos Display" panose="020B0004020202020204" pitchFamily="34" charset="0"/>
              </a:defRPr>
            </a:lvl4pPr>
            <a:lvl5pPr>
              <a:defRPr>
                <a:latin typeface="Aptos Display" panose="020B0004020202020204" pitchFamily="34" charset="0"/>
                <a:ea typeface="Aptos Display" panose="020B0004020202020204" pitchFamily="34" charset="0"/>
                <a:cs typeface="Aptos Display"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Aptos Display" panose="020B0004020202020204" pitchFamily="34" charset="0"/>
                <a:ea typeface="Aptos Display" panose="020B0004020202020204" pitchFamily="34" charset="0"/>
                <a:cs typeface="Aptos Display" panose="020B0004020202020204" pitchFamily="34" charset="0"/>
              </a:defRPr>
            </a:lvl1pPr>
          </a:lstStyle>
          <a:p>
            <a:fld id="{F70EAA40-3A53-4A3D-924A-D38F1059C7D5}" type="datetime1">
              <a:rPr lang="en-US" smtClean="0"/>
              <a:pPr/>
              <a:t>12/29/2024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Aptos Display" panose="020B0004020202020204" pitchFamily="34" charset="0"/>
                <a:ea typeface="Aptos Display" panose="020B0004020202020204" pitchFamily="34" charset="0"/>
                <a:cs typeface="Aptos Display" panose="020B0004020202020204"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Aptos Display" panose="020B0004020202020204" pitchFamily="34" charset="0"/>
                <a:ea typeface="Aptos Display" panose="020B0004020202020204" pitchFamily="34" charset="0"/>
                <a:cs typeface="Aptos Display" panose="020B0004020202020204"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938540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83" r:id="rId7"/>
    <p:sldLayoutId id="2147483676" r:id="rId8"/>
    <p:sldLayoutId id="2147483679" r:id="rId9"/>
    <p:sldLayoutId id="2147483680" r:id="rId10"/>
    <p:sldLayoutId id="2147483681" r:id="rId11"/>
    <p:sldLayoutId id="2147483682" r:id="rId12"/>
    <p:sldLayoutId id="214748367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D4AF8-05D4-D2F2-DA25-91D9B161F11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6392A8-BDF8-0EA2-2B55-D5164C5A0298}"/>
              </a:ext>
            </a:extLst>
          </p:cNvPr>
          <p:cNvSpPr>
            <a:spLocks noGrp="1"/>
          </p:cNvSpPr>
          <p:nvPr>
            <p:ph type="sldNum" sz="quarter" idx="12"/>
          </p:nvPr>
        </p:nvSpPr>
        <p:spPr/>
        <p:txBody>
          <a:bodyPr/>
          <a:lstStyle/>
          <a:p>
            <a:fld id="{9EA0BE3B-158A-4EDF-80DC-E394A0D1600F}" type="slidenum">
              <a:rPr lang="en-US" smtClean="0"/>
              <a:pPr/>
              <a:t>10</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84F6FFC2-0B3D-B734-14D1-288749C57AA0}"/>
              </a:ext>
            </a:extLst>
          </p:cNvPr>
          <p:cNvPicPr>
            <a:picLocks noGrp="1" noChangeAspect="1"/>
          </p:cNvPicPr>
          <p:nvPr>
            <p:ph sz="half" idx="1"/>
          </p:nvPr>
        </p:nvPicPr>
        <p:blipFill>
          <a:blip r:embed="rId2"/>
          <a:stretch>
            <a:fillRect/>
          </a:stretch>
        </p:blipFill>
        <p:spPr>
          <a:xfrm>
            <a:off x="850193" y="1423289"/>
            <a:ext cx="7444767" cy="4351338"/>
          </a:xfrm>
        </p:spPr>
      </p:pic>
      <p:sp>
        <p:nvSpPr>
          <p:cNvPr id="5" name="Title 4">
            <a:extLst>
              <a:ext uri="{FF2B5EF4-FFF2-40B4-BE49-F238E27FC236}">
                <a16:creationId xmlns:a16="http://schemas.microsoft.com/office/drawing/2014/main" id="{8DAE48B8-0C1C-5E83-BD99-C961DF3F3F06}"/>
              </a:ext>
            </a:extLst>
          </p:cNvPr>
          <p:cNvSpPr>
            <a:spLocks noGrp="1"/>
          </p:cNvSpPr>
          <p:nvPr>
            <p:ph type="title"/>
          </p:nvPr>
        </p:nvSpPr>
        <p:spPr/>
        <p:txBody>
          <a:bodyPr lIns="91440" tIns="45720" rIns="91440" bIns="45720" anchor="t"/>
          <a:lstStyle/>
          <a:p>
            <a:r>
              <a:rPr lang="en-US" dirty="0">
                <a:solidFill>
                  <a:srgbClr val="FFFFFF"/>
                </a:solidFill>
                <a:latin typeface="Aptos Display"/>
              </a:rPr>
              <a:t>2.1</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Phân</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tích</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thiết</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kế</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cơ</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sở</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dữ</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liệu</a:t>
            </a:r>
            <a:r>
              <a:rPr lang="en-US" b="1" i="0" u="none" strike="noStrike" dirty="0">
                <a:solidFill>
                  <a:srgbClr val="FFFFFF"/>
                </a:solidFill>
                <a:effectLst/>
                <a:latin typeface="Aptos Display"/>
              </a:rPr>
              <a:t> </a:t>
            </a:r>
            <a:endParaRPr lang="en-US" dirty="0">
              <a:latin typeface="Aptos Display"/>
            </a:endParaRPr>
          </a:p>
        </p:txBody>
      </p:sp>
    </p:spTree>
    <p:extLst>
      <p:ext uri="{BB962C8B-B14F-4D97-AF65-F5344CB8AC3E}">
        <p14:creationId xmlns:p14="http://schemas.microsoft.com/office/powerpoint/2010/main" val="1432114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39812-898F-8B54-255D-2F18535F761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EFEFFD6-CDB6-6CC4-F782-EA61FD075CC6}"/>
              </a:ext>
            </a:extLst>
          </p:cNvPr>
          <p:cNvSpPr/>
          <p:nvPr/>
        </p:nvSpPr>
        <p:spPr>
          <a:xfrm>
            <a:off x="4518660" y="663631"/>
            <a:ext cx="1668780" cy="5847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04D782AF-D1C4-EB23-641B-D0C75307CB10}"/>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3" name="Content Placeholder 2">
            <a:extLst>
              <a:ext uri="{FF2B5EF4-FFF2-40B4-BE49-F238E27FC236}">
                <a16:creationId xmlns:a16="http://schemas.microsoft.com/office/drawing/2014/main" id="{AC44374C-A431-FF8F-1BE3-0206207A8FF4}"/>
              </a:ext>
            </a:extLst>
          </p:cNvPr>
          <p:cNvSpPr>
            <a:spLocks noGrp="1"/>
          </p:cNvSpPr>
          <p:nvPr>
            <p:ph sz="half" idx="1"/>
          </p:nvPr>
        </p:nvSpPr>
        <p:spPr>
          <a:xfrm>
            <a:off x="292608" y="1381685"/>
            <a:ext cx="4279392" cy="4351338"/>
          </a:xfrm>
        </p:spPr>
        <p:txBody>
          <a:bodyPr/>
          <a:lstStyle/>
          <a:p>
            <a:pPr marL="0" indent="0" rtl="0" fontAlgn="base">
              <a:buNone/>
            </a:pPr>
            <a:r>
              <a:rPr lang="vi-VN" sz="1400" b="1" i="0" u="none" strike="noStrike">
                <a:solidFill>
                  <a:srgbClr val="000000"/>
                </a:solidFill>
                <a:effectLst/>
              </a:rPr>
              <a:t>Đặc điểm chính:</a:t>
            </a:r>
          </a:p>
          <a:p>
            <a:pPr marL="285750" indent="-285750" fontAlgn="base"/>
            <a:r>
              <a:rPr lang="vi-VN" sz="1400" b="1" i="0" u="none" strike="noStrike" err="1">
                <a:solidFill>
                  <a:srgbClr val="000000"/>
                </a:solidFill>
                <a:effectLst/>
              </a:rPr>
              <a:t>book_id</a:t>
            </a:r>
            <a:r>
              <a:rPr lang="vi-VN" sz="1400" b="0" i="0" u="none" strike="noStrike">
                <a:solidFill>
                  <a:srgbClr val="000000"/>
                </a:solidFill>
                <a:effectLst/>
              </a:rPr>
              <a:t>: Mã định danh duy nhất của sách (khóa chính).</a:t>
            </a:r>
            <a:endParaRPr lang="vi-VN" sz="1400" b="0" i="1" u="none" strike="noStrike">
              <a:solidFill>
                <a:srgbClr val="000000"/>
              </a:solidFill>
              <a:effectLst/>
            </a:endParaRPr>
          </a:p>
          <a:p>
            <a:pPr marL="285750" indent="-285750" fontAlgn="base"/>
            <a:r>
              <a:rPr lang="vi-VN" sz="1400" b="1" i="0" u="none" strike="noStrike" err="1">
                <a:solidFill>
                  <a:srgbClr val="000000"/>
                </a:solidFill>
                <a:effectLst/>
              </a:rPr>
              <a:t>title</a:t>
            </a:r>
            <a:r>
              <a:rPr lang="vi-VN" sz="1400" b="0" i="0" u="none" strike="noStrike">
                <a:solidFill>
                  <a:srgbClr val="000000"/>
                </a:solidFill>
                <a:effectLst/>
              </a:rPr>
              <a:t>: Tiêu đề của sách.</a:t>
            </a:r>
            <a:endParaRPr lang="vi-VN" sz="1400" b="0" i="1" u="none" strike="noStrike">
              <a:solidFill>
                <a:srgbClr val="000000"/>
              </a:solidFill>
              <a:effectLst/>
            </a:endParaRPr>
          </a:p>
          <a:p>
            <a:pPr marL="285750" indent="-285750" fontAlgn="base"/>
            <a:r>
              <a:rPr lang="vi-VN" sz="1400" b="1" i="0" u="none" strike="noStrike" err="1">
                <a:solidFill>
                  <a:srgbClr val="000000"/>
                </a:solidFill>
                <a:effectLst/>
              </a:rPr>
              <a:t>author</a:t>
            </a:r>
            <a:r>
              <a:rPr lang="vi-VN" sz="1400" b="0" i="0" u="none" strike="noStrike">
                <a:solidFill>
                  <a:srgbClr val="000000"/>
                </a:solidFill>
                <a:effectLst/>
              </a:rPr>
              <a:t>: Tên tác giả của sách.</a:t>
            </a:r>
            <a:endParaRPr lang="vi-VN" sz="1400" b="0" i="1" u="none" strike="noStrike">
              <a:solidFill>
                <a:srgbClr val="000000"/>
              </a:solidFill>
              <a:effectLst/>
            </a:endParaRPr>
          </a:p>
          <a:p>
            <a:pPr marL="285750" indent="-285750" fontAlgn="base"/>
            <a:r>
              <a:rPr lang="vi-VN" sz="1400" b="1" i="0" u="none" strike="noStrike" err="1">
                <a:solidFill>
                  <a:srgbClr val="000000"/>
                </a:solidFill>
                <a:effectLst/>
              </a:rPr>
              <a:t>publisher</a:t>
            </a:r>
            <a:r>
              <a:rPr lang="vi-VN" sz="1400" b="0" i="0" u="none" strike="noStrike">
                <a:solidFill>
                  <a:srgbClr val="000000"/>
                </a:solidFill>
                <a:effectLst/>
              </a:rPr>
              <a:t>: Nhà xuất bản của sách.</a:t>
            </a:r>
            <a:endParaRPr lang="vi-VN" sz="1400" b="0" i="1" u="none" strike="noStrike">
              <a:solidFill>
                <a:srgbClr val="000000"/>
              </a:solidFill>
              <a:effectLst/>
            </a:endParaRPr>
          </a:p>
          <a:p>
            <a:pPr marL="285750" indent="-285750" fontAlgn="base"/>
            <a:r>
              <a:rPr lang="vi-VN" sz="1400" b="1" i="0" u="none" strike="noStrike" err="1">
                <a:solidFill>
                  <a:srgbClr val="000000"/>
                </a:solidFill>
                <a:effectLst/>
              </a:rPr>
              <a:t>quantity</a:t>
            </a:r>
            <a:r>
              <a:rPr lang="vi-VN" sz="1400" b="0" i="0" u="none" strike="noStrike">
                <a:solidFill>
                  <a:srgbClr val="000000"/>
                </a:solidFill>
                <a:effectLst/>
              </a:rPr>
              <a:t>: Số lượng sách còn lại trong thư viện.</a:t>
            </a:r>
            <a:endParaRPr lang="vi-VN" sz="1400" b="0" i="1" u="none" strike="noStrike">
              <a:solidFill>
                <a:srgbClr val="000000"/>
              </a:solidFill>
              <a:effectLst/>
            </a:endParaRPr>
          </a:p>
          <a:p>
            <a:pPr marL="285750" indent="-285750" fontAlgn="base"/>
            <a:r>
              <a:rPr lang="vi-VN" sz="1400" b="1" i="0" u="none" strike="noStrike" err="1">
                <a:solidFill>
                  <a:srgbClr val="000000"/>
                </a:solidFill>
                <a:effectLst/>
              </a:rPr>
              <a:t>category_id</a:t>
            </a:r>
            <a:r>
              <a:rPr lang="vi-VN" sz="1400" b="0" i="0" u="none" strike="noStrike">
                <a:solidFill>
                  <a:srgbClr val="000000"/>
                </a:solidFill>
                <a:effectLst/>
              </a:rPr>
              <a:t>: Thể loại sách, tham chiếu đến thực thể </a:t>
            </a:r>
            <a:r>
              <a:rPr lang="vi-VN" sz="1400" b="1" i="0" u="none" strike="noStrike" err="1">
                <a:solidFill>
                  <a:srgbClr val="000000"/>
                </a:solidFill>
                <a:effectLst/>
              </a:rPr>
              <a:t>Category</a:t>
            </a:r>
            <a:r>
              <a:rPr lang="vi-VN" sz="1400" b="0" i="0" u="none" strike="noStrike">
                <a:solidFill>
                  <a:srgbClr val="000000"/>
                </a:solidFill>
                <a:effectLst/>
              </a:rPr>
              <a:t> (khóa ngoại).</a:t>
            </a:r>
          </a:p>
          <a:p>
            <a:pPr rtl="0" fontAlgn="base">
              <a:buFont typeface="Arial" panose="020B0604020202020204" pitchFamily="34" charset="0"/>
              <a:buChar char="•"/>
            </a:pPr>
            <a:r>
              <a:rPr lang="vi-VN" sz="1400" b="1" i="0" u="none" strike="noStrike">
                <a:solidFill>
                  <a:srgbClr val="000000"/>
                </a:solidFill>
                <a:effectLst/>
              </a:rPr>
              <a:t>Vai trò:</a:t>
            </a:r>
            <a:r>
              <a:rPr lang="vi-VN" sz="1400" b="0" i="0" u="none" strike="noStrike">
                <a:solidFill>
                  <a:srgbClr val="000000"/>
                </a:solidFill>
                <a:effectLst/>
              </a:rPr>
              <a:t> Thực thể </a:t>
            </a:r>
            <a:r>
              <a:rPr lang="vi-VN" sz="1400" b="1" i="0" u="none" strike="noStrike" err="1">
                <a:solidFill>
                  <a:srgbClr val="000000"/>
                </a:solidFill>
                <a:effectLst/>
              </a:rPr>
              <a:t>Book</a:t>
            </a:r>
            <a:r>
              <a:rPr lang="vi-VN" sz="1400" b="0" i="0" u="none" strike="noStrike">
                <a:solidFill>
                  <a:srgbClr val="000000"/>
                </a:solidFill>
                <a:effectLst/>
              </a:rPr>
              <a:t> lưu trữ thông tin chi tiết của sách trong thư viện, bao gồm        tiêu đề, tác giả, nhà xuất bản và số lượng còn lại. Dữ liệu này có mối quan hệ với:</a:t>
            </a:r>
          </a:p>
          <a:p>
            <a:pPr rtl="0" fontAlgn="base">
              <a:buFont typeface="Arial" panose="020B0604020202020204" pitchFamily="34" charset="0"/>
              <a:buChar char="•"/>
            </a:pPr>
            <a:r>
              <a:rPr lang="vi-VN" sz="1400" b="1" i="0" u="none" strike="noStrike" err="1">
                <a:solidFill>
                  <a:srgbClr val="000000"/>
                </a:solidFill>
                <a:effectLst/>
              </a:rPr>
              <a:t>categories</a:t>
            </a:r>
            <a:r>
              <a:rPr lang="vi-VN" sz="1400" b="0" i="0" u="none" strike="noStrike">
                <a:solidFill>
                  <a:srgbClr val="000000"/>
                </a:solidFill>
                <a:effectLst/>
              </a:rPr>
              <a:t>: Xác định thể loại của sách (khóa ngoại: </a:t>
            </a:r>
            <a:r>
              <a:rPr lang="vi-VN" sz="1400" b="1" i="1" u="none" strike="noStrike" err="1">
                <a:solidFill>
                  <a:srgbClr val="000000"/>
                </a:solidFill>
                <a:effectLst/>
              </a:rPr>
              <a:t>Category_id</a:t>
            </a:r>
            <a:r>
              <a:rPr lang="vi-VN" sz="1400" b="0" i="0" u="none" strike="noStrike">
                <a:solidFill>
                  <a:srgbClr val="000000"/>
                </a:solidFill>
                <a:effectLst/>
              </a:rPr>
              <a:t>).</a:t>
            </a:r>
          </a:p>
          <a:p>
            <a:pPr rtl="0" fontAlgn="base">
              <a:buFont typeface="Arial" panose="020B0604020202020204" pitchFamily="34" charset="0"/>
              <a:buChar char="•"/>
            </a:pPr>
            <a:r>
              <a:rPr lang="vi-VN" sz="1400" b="1" i="0" u="none" strike="noStrike" err="1">
                <a:solidFill>
                  <a:srgbClr val="000000"/>
                </a:solidFill>
                <a:effectLst/>
              </a:rPr>
              <a:t>borrows</a:t>
            </a:r>
            <a:r>
              <a:rPr lang="vi-VN" sz="1400" b="0" i="0" u="none" strike="noStrike">
                <a:solidFill>
                  <a:srgbClr val="000000"/>
                </a:solidFill>
                <a:effectLst/>
              </a:rPr>
              <a:t>: Theo dõi thông tin mượn trả sách (khóa ngoại: </a:t>
            </a:r>
            <a:r>
              <a:rPr lang="vi-VN" sz="1400" b="1" i="1" u="none" strike="noStrike" err="1">
                <a:solidFill>
                  <a:srgbClr val="000000"/>
                </a:solidFill>
                <a:effectLst/>
              </a:rPr>
              <a:t>book_id</a:t>
            </a:r>
            <a:r>
              <a:rPr lang="vi-VN" sz="1400" b="0" i="0" u="none" strike="noStrike">
                <a:solidFill>
                  <a:srgbClr val="000000"/>
                </a:solidFill>
                <a:effectLst/>
              </a:rPr>
              <a:t>).</a:t>
            </a:r>
          </a:p>
        </p:txBody>
      </p:sp>
      <p:sp>
        <p:nvSpPr>
          <p:cNvPr id="5" name="Title 4">
            <a:extLst>
              <a:ext uri="{FF2B5EF4-FFF2-40B4-BE49-F238E27FC236}">
                <a16:creationId xmlns:a16="http://schemas.microsoft.com/office/drawing/2014/main" id="{0FF039C5-2F75-091C-7703-E3826D1AD3CF}"/>
              </a:ext>
            </a:extLst>
          </p:cNvPr>
          <p:cNvSpPr>
            <a:spLocks noGrp="1"/>
          </p:cNvSpPr>
          <p:nvPr>
            <p:ph type="title"/>
          </p:nvPr>
        </p:nvSpPr>
        <p:spPr/>
        <p:txBody>
          <a:bodyPr lIns="91440" tIns="45720" rIns="91440" bIns="45720" anchor="t"/>
          <a:lstStyle/>
          <a:p>
            <a:r>
              <a:rPr lang="en-US" dirty="0">
                <a:solidFill>
                  <a:srgbClr val="FFFFFF"/>
                </a:solidFill>
                <a:latin typeface="Aptos Display"/>
              </a:rPr>
              <a:t>2.1</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Phân</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tích</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thiết</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kế</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cơ</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sở</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dữ</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liệu</a:t>
            </a:r>
            <a:r>
              <a:rPr lang="en-US" b="1" i="0" u="none" strike="noStrike" dirty="0">
                <a:solidFill>
                  <a:srgbClr val="FFFFFF"/>
                </a:solidFill>
                <a:effectLst/>
                <a:latin typeface="Aptos Display"/>
              </a:rPr>
              <a:t> </a:t>
            </a:r>
            <a:endParaRPr lang="en-US" dirty="0">
              <a:latin typeface="Aptos Display"/>
            </a:endParaRPr>
          </a:p>
        </p:txBody>
      </p:sp>
      <p:sp>
        <p:nvSpPr>
          <p:cNvPr id="7" name="Content Placeholder 2">
            <a:extLst>
              <a:ext uri="{FF2B5EF4-FFF2-40B4-BE49-F238E27FC236}">
                <a16:creationId xmlns:a16="http://schemas.microsoft.com/office/drawing/2014/main" id="{D1A663C7-334C-9940-3574-5F254D78E04C}"/>
              </a:ext>
            </a:extLst>
          </p:cNvPr>
          <p:cNvSpPr txBox="1">
            <a:spLocks/>
          </p:cNvSpPr>
          <p:nvPr/>
        </p:nvSpPr>
        <p:spPr>
          <a:xfrm>
            <a:off x="4572000" y="1335896"/>
            <a:ext cx="4572000" cy="44306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ptos Display" panose="020B0004020202020204" pitchFamily="34" charset="0"/>
                <a:ea typeface="Aptos Display" panose="020B0004020202020204" pitchFamily="34" charset="0"/>
                <a:cs typeface="Aptos Display" panose="020B00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ptos Display" panose="020B0004020202020204" pitchFamily="34" charset="0"/>
                <a:ea typeface="Aptos Display" panose="020B0004020202020204" pitchFamily="34" charset="0"/>
                <a:cs typeface="Aptos Display" panose="020B00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ptos Display" panose="020B0004020202020204" pitchFamily="34" charset="0"/>
                <a:ea typeface="Aptos Display" panose="020B0004020202020204" pitchFamily="34" charset="0"/>
                <a:cs typeface="Aptos Display" panose="020B00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ptos Display" panose="020B0004020202020204" pitchFamily="34" charset="0"/>
                <a:ea typeface="Aptos Display" panose="020B0004020202020204" pitchFamily="34" charset="0"/>
                <a:cs typeface="Aptos Display" panose="020B00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ptos Display" panose="020B0004020202020204" pitchFamily="34" charset="0"/>
                <a:ea typeface="Aptos Display" panose="020B0004020202020204" pitchFamily="34" charset="0"/>
                <a:cs typeface="Aptos Display" panose="020B00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fontAlgn="base">
              <a:lnSpc>
                <a:spcPct val="100000"/>
              </a:lnSpc>
              <a:buNone/>
            </a:pPr>
            <a:r>
              <a:rPr lang="vi-VN" sz="1400" b="1" i="0" u="none" strike="noStrike">
                <a:solidFill>
                  <a:srgbClr val="000000"/>
                </a:solidFill>
                <a:effectLst/>
              </a:rPr>
              <a:t>Đặc điểm chính:</a:t>
            </a:r>
          </a:p>
          <a:p>
            <a:pPr rtl="0" fontAlgn="base">
              <a:lnSpc>
                <a:spcPct val="100000"/>
              </a:lnSpc>
              <a:buFont typeface="Arial" panose="020B0604020202020204" pitchFamily="34" charset="0"/>
              <a:buChar char="•"/>
            </a:pPr>
            <a:r>
              <a:rPr lang="vi-VN" sz="1400" b="1" i="0" u="none" strike="noStrike" err="1">
                <a:solidFill>
                  <a:srgbClr val="000000"/>
                </a:solidFill>
                <a:effectLst/>
              </a:rPr>
              <a:t>borrow_id</a:t>
            </a:r>
            <a:r>
              <a:rPr lang="vi-VN" sz="1400" b="0" i="0" u="none" strike="noStrike">
                <a:solidFill>
                  <a:srgbClr val="000000"/>
                </a:solidFill>
                <a:effectLst/>
              </a:rPr>
              <a:t>: Mã định danh duy nhất của giao dịch mượn sách (khóa chính).</a:t>
            </a:r>
          </a:p>
          <a:p>
            <a:pPr rtl="0" fontAlgn="base">
              <a:lnSpc>
                <a:spcPct val="100000"/>
              </a:lnSpc>
              <a:buFont typeface="Arial" panose="020B0604020202020204" pitchFamily="34" charset="0"/>
              <a:buChar char="•"/>
            </a:pPr>
            <a:r>
              <a:rPr lang="vi-VN" sz="1400" b="1" i="0" u="none" strike="noStrike" err="1">
                <a:solidFill>
                  <a:srgbClr val="000000"/>
                </a:solidFill>
                <a:effectLst/>
              </a:rPr>
              <a:t>reader_id</a:t>
            </a:r>
            <a:r>
              <a:rPr lang="vi-VN" sz="1400" b="0" i="0" u="none" strike="noStrike">
                <a:solidFill>
                  <a:srgbClr val="000000"/>
                </a:solidFill>
                <a:effectLst/>
              </a:rPr>
              <a:t>: Thông tin người đọc (tham chiếu đến thực thể </a:t>
            </a:r>
            <a:r>
              <a:rPr lang="vi-VN" sz="1400" b="0" i="1" u="none" strike="noStrike" err="1">
                <a:solidFill>
                  <a:srgbClr val="000000"/>
                </a:solidFill>
                <a:effectLst/>
              </a:rPr>
              <a:t>Reader</a:t>
            </a:r>
            <a:r>
              <a:rPr lang="vi-VN" sz="1400" b="0" i="0" u="none" strike="noStrike">
                <a:solidFill>
                  <a:srgbClr val="000000"/>
                </a:solidFill>
                <a:effectLst/>
              </a:rPr>
              <a:t>).</a:t>
            </a:r>
          </a:p>
          <a:p>
            <a:pPr rtl="0" fontAlgn="base">
              <a:lnSpc>
                <a:spcPct val="100000"/>
              </a:lnSpc>
              <a:buFont typeface="Arial" panose="020B0604020202020204" pitchFamily="34" charset="0"/>
              <a:buChar char="•"/>
            </a:pPr>
            <a:r>
              <a:rPr lang="vi-VN" sz="1400" b="1" i="0" u="none" strike="noStrike" err="1">
                <a:solidFill>
                  <a:srgbClr val="000000"/>
                </a:solidFill>
                <a:effectLst/>
              </a:rPr>
              <a:t>book_id</a:t>
            </a:r>
            <a:r>
              <a:rPr lang="vi-VN" sz="1400" b="0" i="0" u="none" strike="noStrike">
                <a:solidFill>
                  <a:srgbClr val="000000"/>
                </a:solidFill>
                <a:effectLst/>
              </a:rPr>
              <a:t>: Thông tin sách được mượn (tham chiếu đến thực thể </a:t>
            </a:r>
            <a:r>
              <a:rPr lang="vi-VN" sz="1400" b="0" i="1" u="none" strike="noStrike" err="1">
                <a:solidFill>
                  <a:srgbClr val="000000"/>
                </a:solidFill>
                <a:effectLst/>
              </a:rPr>
              <a:t>Book</a:t>
            </a:r>
            <a:r>
              <a:rPr lang="vi-VN" sz="1400" b="0" i="0" u="none" strike="noStrike">
                <a:solidFill>
                  <a:srgbClr val="000000"/>
                </a:solidFill>
                <a:effectLst/>
              </a:rPr>
              <a:t>).</a:t>
            </a:r>
          </a:p>
          <a:p>
            <a:pPr rtl="0" fontAlgn="base">
              <a:lnSpc>
                <a:spcPct val="100000"/>
              </a:lnSpc>
              <a:buFont typeface="Arial" panose="020B0604020202020204" pitchFamily="34" charset="0"/>
              <a:buChar char="•"/>
            </a:pPr>
            <a:r>
              <a:rPr lang="vi-VN" sz="1400" b="1" i="0" u="none" strike="noStrike" err="1">
                <a:solidFill>
                  <a:srgbClr val="000000"/>
                </a:solidFill>
                <a:effectLst/>
              </a:rPr>
              <a:t>borrow_date</a:t>
            </a:r>
            <a:r>
              <a:rPr lang="vi-VN" sz="1400" b="0" i="0" u="none" strike="noStrike">
                <a:solidFill>
                  <a:srgbClr val="000000"/>
                </a:solidFill>
                <a:effectLst/>
              </a:rPr>
              <a:t>: Ngày mượn sách.</a:t>
            </a:r>
          </a:p>
          <a:p>
            <a:pPr rtl="0" fontAlgn="base">
              <a:lnSpc>
                <a:spcPct val="100000"/>
              </a:lnSpc>
              <a:buFont typeface="Arial" panose="020B0604020202020204" pitchFamily="34" charset="0"/>
              <a:buChar char="•"/>
            </a:pPr>
            <a:r>
              <a:rPr lang="vi-VN" sz="1400" b="1" i="0" u="none" strike="noStrike" err="1">
                <a:solidFill>
                  <a:srgbClr val="000000"/>
                </a:solidFill>
                <a:effectLst/>
              </a:rPr>
              <a:t>expected_return_date</a:t>
            </a:r>
            <a:r>
              <a:rPr lang="vi-VN" sz="1400" b="0" i="0" u="none" strike="noStrike">
                <a:solidFill>
                  <a:srgbClr val="000000"/>
                </a:solidFill>
                <a:effectLst/>
              </a:rPr>
              <a:t>: Ngày dự kiến trả sách.</a:t>
            </a:r>
          </a:p>
          <a:p>
            <a:pPr rtl="0" fontAlgn="base">
              <a:lnSpc>
                <a:spcPct val="100000"/>
              </a:lnSpc>
              <a:buFont typeface="Arial" panose="020B0604020202020204" pitchFamily="34" charset="0"/>
              <a:buChar char="•"/>
            </a:pPr>
            <a:r>
              <a:rPr lang="vi-VN" sz="1400" b="1" i="0" u="none" strike="noStrike" err="1">
                <a:solidFill>
                  <a:srgbClr val="000000"/>
                </a:solidFill>
                <a:effectLst/>
              </a:rPr>
              <a:t>actual_return_date</a:t>
            </a:r>
            <a:r>
              <a:rPr lang="vi-VN" sz="1400" b="0" i="0" u="none" strike="noStrike">
                <a:solidFill>
                  <a:srgbClr val="000000"/>
                </a:solidFill>
                <a:effectLst/>
              </a:rPr>
              <a:t>: Ngày thực tế trả sách.</a:t>
            </a:r>
          </a:p>
          <a:p>
            <a:pPr rtl="0" fontAlgn="base">
              <a:lnSpc>
                <a:spcPct val="100000"/>
              </a:lnSpc>
              <a:buFont typeface="Arial" panose="020B0604020202020204" pitchFamily="34" charset="0"/>
              <a:buChar char="•"/>
            </a:pPr>
            <a:r>
              <a:rPr lang="vi-VN" sz="1400" b="1" i="0" u="none" strike="noStrike">
                <a:solidFill>
                  <a:srgbClr val="000000"/>
                </a:solidFill>
                <a:effectLst/>
              </a:rPr>
              <a:t>Vai trò: </a:t>
            </a:r>
            <a:r>
              <a:rPr lang="vi-VN" sz="1400" b="0" i="0" u="none" strike="noStrike">
                <a:solidFill>
                  <a:srgbClr val="000000"/>
                </a:solidFill>
                <a:effectLst/>
              </a:rPr>
              <a:t>Thực thể </a:t>
            </a:r>
            <a:r>
              <a:rPr lang="vi-VN" sz="1400" b="1" i="0" u="none" strike="noStrike" err="1">
                <a:solidFill>
                  <a:srgbClr val="000000"/>
                </a:solidFill>
                <a:effectLst/>
              </a:rPr>
              <a:t>Borrow</a:t>
            </a:r>
            <a:r>
              <a:rPr lang="vi-VN" sz="1400" b="0" i="0" u="none" strike="noStrike">
                <a:solidFill>
                  <a:srgbClr val="000000"/>
                </a:solidFill>
                <a:effectLst/>
              </a:rPr>
              <a:t> lưu trữ thông tin chi tiết về quá trình mượn sách trong thư viện. Dữ liệu này giúp quản lý lịch sử mượn sách, xác định người mượn, sách mượn và thời gian trả sách. </a:t>
            </a:r>
            <a:r>
              <a:rPr lang="vi-VN" sz="1400" b="1" i="0" u="none" strike="noStrike" err="1">
                <a:solidFill>
                  <a:srgbClr val="000000"/>
                </a:solidFill>
                <a:effectLst/>
              </a:rPr>
              <a:t>expected_return_date</a:t>
            </a:r>
            <a:r>
              <a:rPr lang="vi-VN" sz="1400" b="0" i="0" u="none" strike="noStrike">
                <a:solidFill>
                  <a:srgbClr val="000000"/>
                </a:solidFill>
                <a:effectLst/>
              </a:rPr>
              <a:t> và </a:t>
            </a:r>
            <a:r>
              <a:rPr lang="vi-VN" sz="1400" b="1" i="0" u="none" strike="noStrike" err="1">
                <a:solidFill>
                  <a:srgbClr val="000000"/>
                </a:solidFill>
                <a:effectLst/>
              </a:rPr>
              <a:t>actual_return_date</a:t>
            </a:r>
            <a:r>
              <a:rPr lang="vi-VN" sz="1400" b="0" i="0" u="none" strike="noStrike">
                <a:solidFill>
                  <a:srgbClr val="000000"/>
                </a:solidFill>
                <a:effectLst/>
              </a:rPr>
              <a:t> hỗ trợ theo dõi việc trả sách đúng hạn hay quá hạn. Dữ liệu này có liên kết với:</a:t>
            </a:r>
          </a:p>
          <a:p>
            <a:pPr rtl="0" fontAlgn="base">
              <a:lnSpc>
                <a:spcPct val="100000"/>
              </a:lnSpc>
              <a:spcAft>
                <a:spcPts val="1200"/>
              </a:spcAft>
              <a:buFont typeface="Arial" panose="020B0604020202020204" pitchFamily="34" charset="0"/>
              <a:buChar char="•"/>
            </a:pPr>
            <a:r>
              <a:rPr lang="vi-VN" sz="1400" b="1" i="0" u="none" strike="noStrike" err="1">
                <a:solidFill>
                  <a:srgbClr val="000000"/>
                </a:solidFill>
                <a:effectLst/>
              </a:rPr>
              <a:t>readers</a:t>
            </a:r>
            <a:r>
              <a:rPr lang="vi-VN" sz="1400" b="0" i="0" u="none" strike="noStrike">
                <a:solidFill>
                  <a:srgbClr val="000000"/>
                </a:solidFill>
                <a:effectLst/>
              </a:rPr>
              <a:t>: Xác định người mượn sách thông qua </a:t>
            </a:r>
            <a:r>
              <a:rPr lang="vi-VN" sz="1400" b="1" i="0" u="none" strike="noStrike" err="1">
                <a:solidFill>
                  <a:srgbClr val="000000"/>
                </a:solidFill>
                <a:effectLst/>
              </a:rPr>
              <a:t>Reader</a:t>
            </a:r>
            <a:r>
              <a:rPr lang="vi-VN" sz="1400" b="0" i="0" u="none" strike="noStrike">
                <a:solidFill>
                  <a:srgbClr val="000000"/>
                </a:solidFill>
                <a:effectLst/>
              </a:rPr>
              <a:t> (khóa ngoại: </a:t>
            </a:r>
            <a:r>
              <a:rPr lang="vi-VN" sz="1400" b="1" i="1" u="none" strike="noStrike" err="1">
                <a:solidFill>
                  <a:srgbClr val="000000"/>
                </a:solidFill>
                <a:effectLst/>
              </a:rPr>
              <a:t>reader_id</a:t>
            </a:r>
            <a:r>
              <a:rPr lang="vi-VN" sz="1400" b="0" i="0" u="none" strike="noStrike">
                <a:solidFill>
                  <a:srgbClr val="000000"/>
                </a:solidFill>
                <a:effectLst/>
              </a:rPr>
              <a:t>).</a:t>
            </a:r>
          </a:p>
          <a:p>
            <a:pPr>
              <a:lnSpc>
                <a:spcPct val="100000"/>
              </a:lnSpc>
            </a:pPr>
            <a:r>
              <a:rPr lang="vi-VN" sz="1400" b="1" i="0" u="none" strike="noStrike" err="1">
                <a:solidFill>
                  <a:srgbClr val="000000"/>
                </a:solidFill>
                <a:effectLst/>
              </a:rPr>
              <a:t>books</a:t>
            </a:r>
            <a:r>
              <a:rPr lang="vi-VN" sz="1400" b="0" i="0" u="none" strike="noStrike">
                <a:solidFill>
                  <a:srgbClr val="000000"/>
                </a:solidFill>
                <a:effectLst/>
              </a:rPr>
              <a:t>: Xác định sách được mượn thông qua </a:t>
            </a:r>
            <a:r>
              <a:rPr lang="vi-VN" sz="1400" b="1" i="0" u="none" strike="noStrike" err="1">
                <a:solidFill>
                  <a:srgbClr val="000000"/>
                </a:solidFill>
                <a:effectLst/>
              </a:rPr>
              <a:t>Book</a:t>
            </a:r>
            <a:r>
              <a:rPr lang="vi-VN" sz="1400" b="0" i="0" u="none" strike="noStrike">
                <a:solidFill>
                  <a:srgbClr val="000000"/>
                </a:solidFill>
                <a:effectLst/>
              </a:rPr>
              <a:t> (khóa ngoại: </a:t>
            </a:r>
            <a:r>
              <a:rPr lang="vi-VN" sz="1400" b="1" i="1" u="none" strike="noStrike" err="1">
                <a:solidFill>
                  <a:srgbClr val="000000"/>
                </a:solidFill>
                <a:effectLst/>
              </a:rPr>
              <a:t>book_id</a:t>
            </a:r>
            <a:r>
              <a:rPr lang="vi-VN" sz="1400" b="0" i="0" u="none" strike="noStrike">
                <a:solidFill>
                  <a:srgbClr val="000000"/>
                </a:solidFill>
                <a:effectLst/>
              </a:rPr>
              <a:t>).</a:t>
            </a:r>
            <a:endParaRPr lang="vi-VN" sz="1400">
              <a:solidFill>
                <a:srgbClr val="000000"/>
              </a:solidFill>
            </a:endParaRPr>
          </a:p>
        </p:txBody>
      </p:sp>
      <p:sp>
        <p:nvSpPr>
          <p:cNvPr id="8" name="TextBox 7">
            <a:extLst>
              <a:ext uri="{FF2B5EF4-FFF2-40B4-BE49-F238E27FC236}">
                <a16:creationId xmlns:a16="http://schemas.microsoft.com/office/drawing/2014/main" id="{9A5DFEAC-FEFF-2D35-82EF-E6FD3B5010C6}"/>
              </a:ext>
            </a:extLst>
          </p:cNvPr>
          <p:cNvSpPr txBox="1"/>
          <p:nvPr/>
        </p:nvSpPr>
        <p:spPr>
          <a:xfrm>
            <a:off x="4518660" y="663631"/>
            <a:ext cx="1668780" cy="584775"/>
          </a:xfrm>
          <a:prstGeom prst="rect">
            <a:avLst/>
          </a:prstGeom>
          <a:noFill/>
        </p:spPr>
        <p:txBody>
          <a:bodyPr wrap="square" rtlCol="0">
            <a:spAutoFit/>
          </a:bodyPr>
          <a:lstStyle/>
          <a:p>
            <a:r>
              <a:rPr lang="en-US" sz="3200" b="1">
                <a:solidFill>
                  <a:schemeClr val="bg1"/>
                </a:solidFill>
                <a:latin typeface="Aptos Display" panose="020B0004020202020204" pitchFamily="34" charset="0"/>
              </a:rPr>
              <a:t>Borrows</a:t>
            </a:r>
          </a:p>
        </p:txBody>
      </p:sp>
      <p:sp>
        <p:nvSpPr>
          <p:cNvPr id="12" name="Rectangle 11">
            <a:extLst>
              <a:ext uri="{FF2B5EF4-FFF2-40B4-BE49-F238E27FC236}">
                <a16:creationId xmlns:a16="http://schemas.microsoft.com/office/drawing/2014/main" id="{65ACD761-9881-325C-5C26-22E07D062E97}"/>
              </a:ext>
            </a:extLst>
          </p:cNvPr>
          <p:cNvSpPr/>
          <p:nvPr/>
        </p:nvSpPr>
        <p:spPr>
          <a:xfrm>
            <a:off x="373380" y="663631"/>
            <a:ext cx="1219200" cy="5847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BD4CA31-80BE-87FD-EA16-D8B9A2CFF21C}"/>
              </a:ext>
            </a:extLst>
          </p:cNvPr>
          <p:cNvSpPr txBox="1"/>
          <p:nvPr/>
        </p:nvSpPr>
        <p:spPr>
          <a:xfrm>
            <a:off x="373380" y="663631"/>
            <a:ext cx="1318260" cy="584775"/>
          </a:xfrm>
          <a:prstGeom prst="rect">
            <a:avLst/>
          </a:prstGeom>
          <a:noFill/>
        </p:spPr>
        <p:txBody>
          <a:bodyPr wrap="square" rtlCol="0">
            <a:spAutoFit/>
          </a:bodyPr>
          <a:lstStyle/>
          <a:p>
            <a:r>
              <a:rPr lang="en-US" sz="3200" b="1">
                <a:solidFill>
                  <a:schemeClr val="bg1"/>
                </a:solidFill>
                <a:latin typeface="Aptos Display" panose="020B0004020202020204" pitchFamily="34" charset="0"/>
              </a:rPr>
              <a:t>Books</a:t>
            </a:r>
          </a:p>
        </p:txBody>
      </p:sp>
    </p:spTree>
    <p:extLst>
      <p:ext uri="{BB962C8B-B14F-4D97-AF65-F5344CB8AC3E}">
        <p14:creationId xmlns:p14="http://schemas.microsoft.com/office/powerpoint/2010/main" val="4106378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7D5ED-4A2A-535A-BD34-EAE5AF56B6F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2D6B81-CE95-32AF-ADAD-2C0C2140EC70}"/>
              </a:ext>
            </a:extLst>
          </p:cNvPr>
          <p:cNvSpPr/>
          <p:nvPr/>
        </p:nvSpPr>
        <p:spPr>
          <a:xfrm>
            <a:off x="4518660" y="663631"/>
            <a:ext cx="1668780" cy="5847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08831D93-DD3D-F6DF-8BC3-8F41D61F2A25}"/>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3" name="Content Placeholder 2">
            <a:extLst>
              <a:ext uri="{FF2B5EF4-FFF2-40B4-BE49-F238E27FC236}">
                <a16:creationId xmlns:a16="http://schemas.microsoft.com/office/drawing/2014/main" id="{F25606AD-CFF0-1F57-79A1-CA4E4CAC61E9}"/>
              </a:ext>
            </a:extLst>
          </p:cNvPr>
          <p:cNvSpPr>
            <a:spLocks noGrp="1"/>
          </p:cNvSpPr>
          <p:nvPr>
            <p:ph sz="half" idx="1"/>
          </p:nvPr>
        </p:nvSpPr>
        <p:spPr>
          <a:xfrm>
            <a:off x="292608" y="1381685"/>
            <a:ext cx="4279392" cy="4351338"/>
          </a:xfrm>
        </p:spPr>
        <p:txBody>
          <a:bodyPr/>
          <a:lstStyle/>
          <a:p>
            <a:pPr marL="0" indent="0" rtl="0" fontAlgn="base">
              <a:buNone/>
            </a:pPr>
            <a:r>
              <a:rPr lang="vi-VN" sz="1400" b="1" i="0" u="none" strike="noStrike">
                <a:solidFill>
                  <a:srgbClr val="000000"/>
                </a:solidFill>
                <a:effectLst/>
              </a:rPr>
              <a:t>Đặc điểm chính:</a:t>
            </a:r>
          </a:p>
          <a:p>
            <a:pPr rtl="0" fontAlgn="base">
              <a:buFont typeface="Arial" panose="020B0604020202020204" pitchFamily="34" charset="0"/>
              <a:buChar char="•"/>
            </a:pPr>
            <a:r>
              <a:rPr lang="vi-VN" sz="1400" b="1" i="0" u="none" strike="noStrike" err="1">
                <a:solidFill>
                  <a:srgbClr val="000000"/>
                </a:solidFill>
                <a:effectLst/>
              </a:rPr>
              <a:t>categoryId</a:t>
            </a:r>
            <a:r>
              <a:rPr lang="vi-VN" sz="1400" b="0" i="1" u="none" strike="noStrike">
                <a:solidFill>
                  <a:srgbClr val="000000"/>
                </a:solidFill>
                <a:effectLst/>
              </a:rPr>
              <a:t>: Mã định danh duy nhất của thể loại sách (khóa chính).</a:t>
            </a:r>
          </a:p>
          <a:p>
            <a:pPr rtl="0" fontAlgn="base">
              <a:buFont typeface="Arial" panose="020B0604020202020204" pitchFamily="34" charset="0"/>
              <a:buChar char="•"/>
            </a:pPr>
            <a:r>
              <a:rPr lang="vi-VN" sz="1400" b="1" i="0" u="none" strike="noStrike" err="1">
                <a:solidFill>
                  <a:srgbClr val="000000"/>
                </a:solidFill>
                <a:effectLst/>
              </a:rPr>
              <a:t>categoryName</a:t>
            </a:r>
            <a:r>
              <a:rPr lang="vi-VN" sz="1400" b="0" i="1" u="none" strike="noStrike">
                <a:solidFill>
                  <a:srgbClr val="000000"/>
                </a:solidFill>
                <a:effectLst/>
              </a:rPr>
              <a:t>: Tên của thể loại sách.</a:t>
            </a:r>
          </a:p>
          <a:p>
            <a:pPr rtl="0" fontAlgn="base">
              <a:buFont typeface="Arial" panose="020B0604020202020204" pitchFamily="34" charset="0"/>
              <a:buChar char="•"/>
            </a:pPr>
            <a:r>
              <a:rPr lang="vi-VN" sz="1400" b="1" i="0" u="none" strike="noStrike">
                <a:solidFill>
                  <a:srgbClr val="000000"/>
                </a:solidFill>
                <a:effectLst/>
              </a:rPr>
              <a:t>Vai trò: </a:t>
            </a:r>
            <a:r>
              <a:rPr lang="vi-VN" sz="1400" b="0" i="0" u="none" strike="noStrike">
                <a:solidFill>
                  <a:srgbClr val="000000"/>
                </a:solidFill>
                <a:effectLst/>
              </a:rPr>
              <a:t>Thực thể </a:t>
            </a:r>
            <a:r>
              <a:rPr lang="vi-VN" sz="1400" b="1" i="0" u="none" strike="noStrike" err="1">
                <a:solidFill>
                  <a:srgbClr val="000000"/>
                </a:solidFill>
                <a:effectLst/>
              </a:rPr>
              <a:t>Category</a:t>
            </a:r>
            <a:r>
              <a:rPr lang="vi-VN" sz="1400" b="1" i="0" u="none" strike="noStrike">
                <a:solidFill>
                  <a:srgbClr val="000000"/>
                </a:solidFill>
                <a:effectLst/>
              </a:rPr>
              <a:t> </a:t>
            </a:r>
            <a:r>
              <a:rPr lang="vi-VN" sz="1400" b="0" i="0" u="none" strike="noStrike">
                <a:solidFill>
                  <a:srgbClr val="000000"/>
                </a:solidFill>
                <a:effectLst/>
              </a:rPr>
              <a:t>lưu trữ thông tin về thể loại sách trong hệ thống. Dữ liệu từ bảng này giúp tổ chức và phân loại sách theo thể loại cụ thể như </a:t>
            </a:r>
            <a:r>
              <a:rPr lang="vi-VN" sz="1400" b="1" i="0" u="none" strike="noStrike">
                <a:solidFill>
                  <a:srgbClr val="000000"/>
                </a:solidFill>
                <a:effectLst/>
              </a:rPr>
              <a:t>Khoa học</a:t>
            </a:r>
            <a:r>
              <a:rPr lang="vi-VN" sz="1400" b="0" i="0" u="none" strike="noStrike">
                <a:solidFill>
                  <a:srgbClr val="000000"/>
                </a:solidFill>
                <a:effectLst/>
              </a:rPr>
              <a:t>, </a:t>
            </a:r>
            <a:r>
              <a:rPr lang="vi-VN" sz="1400" b="1" i="0" u="none" strike="noStrike">
                <a:solidFill>
                  <a:srgbClr val="000000"/>
                </a:solidFill>
                <a:effectLst/>
              </a:rPr>
              <a:t>Văn học</a:t>
            </a:r>
            <a:r>
              <a:rPr lang="vi-VN" sz="1400" b="0" i="0" u="none" strike="noStrike">
                <a:solidFill>
                  <a:srgbClr val="000000"/>
                </a:solidFill>
                <a:effectLst/>
              </a:rPr>
              <a:t>, </a:t>
            </a:r>
            <a:r>
              <a:rPr lang="vi-VN" sz="1400" b="1" i="0" u="none" strike="noStrike">
                <a:solidFill>
                  <a:srgbClr val="000000"/>
                </a:solidFill>
                <a:effectLst/>
              </a:rPr>
              <a:t>Lịch sử</a:t>
            </a:r>
            <a:r>
              <a:rPr lang="vi-VN" sz="1400" b="0" i="0" u="none" strike="noStrike">
                <a:solidFill>
                  <a:srgbClr val="000000"/>
                </a:solidFill>
                <a:effectLst/>
              </a:rPr>
              <a:t>, </a:t>
            </a:r>
            <a:r>
              <a:rPr lang="vi-VN" sz="1400" b="0" i="0" u="none" strike="noStrike" err="1">
                <a:solidFill>
                  <a:srgbClr val="000000"/>
                </a:solidFill>
                <a:effectLst/>
              </a:rPr>
              <a:t>v.v</a:t>
            </a:r>
            <a:r>
              <a:rPr lang="vi-VN" sz="1400" b="0" i="0" u="none" strike="noStrike">
                <a:solidFill>
                  <a:srgbClr val="000000"/>
                </a:solidFill>
                <a:effectLst/>
              </a:rPr>
              <a:t>., từ đó hỗ trợ người đọc dễ dàng tìm kiếm sách dựa trên thể loại. Nó có mối liên hệ với:</a:t>
            </a:r>
          </a:p>
          <a:p>
            <a:pPr rtl="0" fontAlgn="base">
              <a:buFont typeface="Arial" panose="020B0604020202020204" pitchFamily="34" charset="0"/>
              <a:buChar char="•"/>
            </a:pPr>
            <a:r>
              <a:rPr lang="vi-VN" sz="1400" b="1" i="0" u="none" strike="noStrike" err="1">
                <a:solidFill>
                  <a:srgbClr val="000000"/>
                </a:solidFill>
                <a:effectLst/>
              </a:rPr>
              <a:t>books</a:t>
            </a:r>
            <a:r>
              <a:rPr lang="vi-VN" sz="1400" b="0" i="0" u="none" strike="noStrike">
                <a:solidFill>
                  <a:srgbClr val="000000"/>
                </a:solidFill>
                <a:effectLst/>
              </a:rPr>
              <a:t>: Tham chiếu thông qua khóa ngoại </a:t>
            </a:r>
            <a:r>
              <a:rPr lang="vi-VN" sz="1400" b="1" i="1" u="none" strike="noStrike" err="1">
                <a:solidFill>
                  <a:srgbClr val="000000"/>
                </a:solidFill>
                <a:effectLst/>
              </a:rPr>
              <a:t>category_id</a:t>
            </a:r>
            <a:r>
              <a:rPr lang="vi-VN" sz="1400" b="0" i="0" u="none" strike="noStrike">
                <a:solidFill>
                  <a:srgbClr val="000000"/>
                </a:solidFill>
                <a:effectLst/>
              </a:rPr>
              <a:t>.</a:t>
            </a:r>
          </a:p>
        </p:txBody>
      </p:sp>
      <p:sp>
        <p:nvSpPr>
          <p:cNvPr id="5" name="Title 4">
            <a:extLst>
              <a:ext uri="{FF2B5EF4-FFF2-40B4-BE49-F238E27FC236}">
                <a16:creationId xmlns:a16="http://schemas.microsoft.com/office/drawing/2014/main" id="{AFFCA4F0-14E8-1722-27A2-3129671CE7FD}"/>
              </a:ext>
            </a:extLst>
          </p:cNvPr>
          <p:cNvSpPr>
            <a:spLocks noGrp="1"/>
          </p:cNvSpPr>
          <p:nvPr>
            <p:ph type="title"/>
          </p:nvPr>
        </p:nvSpPr>
        <p:spPr/>
        <p:txBody>
          <a:bodyPr lIns="91440" tIns="45720" rIns="91440" bIns="45720" anchor="t"/>
          <a:lstStyle/>
          <a:p>
            <a:r>
              <a:rPr lang="en-US" dirty="0">
                <a:solidFill>
                  <a:srgbClr val="FFFFFF"/>
                </a:solidFill>
                <a:latin typeface="Aptos Display"/>
              </a:rPr>
              <a:t>2.1</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Phân</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tích</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thiết</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kế</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cơ</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sở</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dữ</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liệu</a:t>
            </a:r>
            <a:r>
              <a:rPr lang="en-US" b="1" i="0" u="none" strike="noStrike" dirty="0">
                <a:solidFill>
                  <a:srgbClr val="FFFFFF"/>
                </a:solidFill>
                <a:effectLst/>
                <a:latin typeface="Aptos Display"/>
              </a:rPr>
              <a:t> </a:t>
            </a:r>
            <a:endParaRPr lang="en-US" dirty="0">
              <a:latin typeface="Aptos Display"/>
            </a:endParaRPr>
          </a:p>
        </p:txBody>
      </p:sp>
      <p:sp>
        <p:nvSpPr>
          <p:cNvPr id="7" name="Content Placeholder 2">
            <a:extLst>
              <a:ext uri="{FF2B5EF4-FFF2-40B4-BE49-F238E27FC236}">
                <a16:creationId xmlns:a16="http://schemas.microsoft.com/office/drawing/2014/main" id="{AA329664-C2BE-3E11-9285-3751DBA70AC2}"/>
              </a:ext>
            </a:extLst>
          </p:cNvPr>
          <p:cNvSpPr txBox="1">
            <a:spLocks/>
          </p:cNvSpPr>
          <p:nvPr/>
        </p:nvSpPr>
        <p:spPr>
          <a:xfrm>
            <a:off x="4572000" y="1335896"/>
            <a:ext cx="4572000" cy="44306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ptos Display" panose="020B0004020202020204" pitchFamily="34" charset="0"/>
                <a:ea typeface="Aptos Display" panose="020B0004020202020204" pitchFamily="34" charset="0"/>
                <a:cs typeface="Aptos Display" panose="020B00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ptos Display" panose="020B0004020202020204" pitchFamily="34" charset="0"/>
                <a:ea typeface="Aptos Display" panose="020B0004020202020204" pitchFamily="34" charset="0"/>
                <a:cs typeface="Aptos Display" panose="020B00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ptos Display" panose="020B0004020202020204" pitchFamily="34" charset="0"/>
                <a:ea typeface="Aptos Display" panose="020B0004020202020204" pitchFamily="34" charset="0"/>
                <a:cs typeface="Aptos Display" panose="020B00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ptos Display" panose="020B0004020202020204" pitchFamily="34" charset="0"/>
                <a:ea typeface="Aptos Display" panose="020B0004020202020204" pitchFamily="34" charset="0"/>
                <a:cs typeface="Aptos Display" panose="020B00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ptos Display" panose="020B0004020202020204" pitchFamily="34" charset="0"/>
                <a:ea typeface="Aptos Display" panose="020B0004020202020204" pitchFamily="34" charset="0"/>
                <a:cs typeface="Aptos Display" panose="020B00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fontAlgn="base">
              <a:buNone/>
            </a:pPr>
            <a:r>
              <a:rPr lang="vi-VN" sz="1400" b="1" i="0" u="none" strike="noStrike">
                <a:solidFill>
                  <a:srgbClr val="000000"/>
                </a:solidFill>
                <a:effectLst/>
              </a:rPr>
              <a:t>Đặc điểm chính:</a:t>
            </a:r>
          </a:p>
          <a:p>
            <a:pPr rtl="0" fontAlgn="base">
              <a:buFont typeface="Arial" panose="020B0604020202020204" pitchFamily="34" charset="0"/>
              <a:buChar char="•"/>
            </a:pPr>
            <a:r>
              <a:rPr lang="vi-VN" sz="1400" b="1" i="0" u="none" strike="noStrike" err="1">
                <a:solidFill>
                  <a:srgbClr val="000000"/>
                </a:solidFill>
                <a:effectLst/>
              </a:rPr>
              <a:t>reader_id</a:t>
            </a:r>
            <a:r>
              <a:rPr lang="vi-VN" sz="1400" b="0" i="1" u="none" strike="noStrike">
                <a:solidFill>
                  <a:srgbClr val="000000"/>
                </a:solidFill>
                <a:effectLst/>
              </a:rPr>
              <a:t>: Mã định danh duy nhất của độc giả (khóa chính).</a:t>
            </a:r>
          </a:p>
          <a:p>
            <a:pPr rtl="0" fontAlgn="base">
              <a:buFont typeface="Arial" panose="020B0604020202020204" pitchFamily="34" charset="0"/>
              <a:buChar char="•"/>
            </a:pPr>
            <a:r>
              <a:rPr lang="vi-VN" sz="1400" b="1" i="0" u="none" strike="noStrike" err="1">
                <a:solidFill>
                  <a:srgbClr val="000000"/>
                </a:solidFill>
                <a:effectLst/>
              </a:rPr>
              <a:t>user_id</a:t>
            </a:r>
            <a:r>
              <a:rPr lang="vi-VN" sz="1400" b="1" i="0" u="none" strike="noStrike">
                <a:solidFill>
                  <a:srgbClr val="000000"/>
                </a:solidFill>
                <a:effectLst/>
              </a:rPr>
              <a:t>: </a:t>
            </a:r>
            <a:r>
              <a:rPr lang="vi-VN" sz="1400" b="0" i="1" u="none" strike="noStrike">
                <a:solidFill>
                  <a:srgbClr val="000000"/>
                </a:solidFill>
                <a:effectLst/>
              </a:rPr>
              <a:t>Mã định danh liên kết với </a:t>
            </a:r>
            <a:r>
              <a:rPr lang="vi-VN" sz="1400" b="0" i="1" u="none" strike="noStrike" err="1">
                <a:solidFill>
                  <a:srgbClr val="000000"/>
                </a:solidFill>
                <a:effectLst/>
              </a:rPr>
              <a:t>user_id</a:t>
            </a:r>
            <a:r>
              <a:rPr lang="vi-VN" sz="1400" b="0" i="1" u="none" strike="noStrike">
                <a:solidFill>
                  <a:srgbClr val="000000"/>
                </a:solidFill>
                <a:effectLst/>
              </a:rPr>
              <a:t> của </a:t>
            </a:r>
            <a:r>
              <a:rPr lang="vi-VN" sz="1400" b="0" i="1" u="none" strike="noStrike" err="1">
                <a:solidFill>
                  <a:srgbClr val="000000"/>
                </a:solidFill>
                <a:effectLst/>
              </a:rPr>
              <a:t>Users</a:t>
            </a:r>
            <a:endParaRPr lang="vi-VN" sz="1400" b="1" i="0" u="none" strike="noStrike">
              <a:solidFill>
                <a:srgbClr val="000000"/>
              </a:solidFill>
              <a:effectLst/>
            </a:endParaRPr>
          </a:p>
          <a:p>
            <a:pPr rtl="0" fontAlgn="base">
              <a:buFont typeface="Arial" panose="020B0604020202020204" pitchFamily="34" charset="0"/>
              <a:buChar char="•"/>
            </a:pPr>
            <a:r>
              <a:rPr lang="vi-VN" sz="1400" b="1" i="0" u="none" strike="noStrike" err="1">
                <a:solidFill>
                  <a:srgbClr val="000000"/>
                </a:solidFill>
                <a:effectLst/>
              </a:rPr>
              <a:t>full_name</a:t>
            </a:r>
            <a:r>
              <a:rPr lang="vi-VN" sz="1400" b="0" i="1" u="none" strike="noStrike">
                <a:solidFill>
                  <a:srgbClr val="000000"/>
                </a:solidFill>
                <a:effectLst/>
              </a:rPr>
              <a:t>: Họ và tên đầy đủ của độc giả.</a:t>
            </a:r>
          </a:p>
          <a:p>
            <a:pPr rtl="0" fontAlgn="base">
              <a:buFont typeface="Arial" panose="020B0604020202020204" pitchFamily="34" charset="0"/>
              <a:buChar char="•"/>
            </a:pPr>
            <a:r>
              <a:rPr lang="vi-VN" sz="1400" b="1" i="0" u="none" strike="noStrike" err="1">
                <a:solidFill>
                  <a:srgbClr val="000000"/>
                </a:solidFill>
                <a:effectLst/>
              </a:rPr>
              <a:t>birth_date</a:t>
            </a:r>
            <a:r>
              <a:rPr lang="vi-VN" sz="1400" b="0" i="1" u="none" strike="noStrike">
                <a:solidFill>
                  <a:srgbClr val="000000"/>
                </a:solidFill>
                <a:effectLst/>
              </a:rPr>
              <a:t>: Ngày sinh của độc giả.</a:t>
            </a:r>
          </a:p>
          <a:p>
            <a:pPr rtl="0" fontAlgn="base">
              <a:buFont typeface="Arial" panose="020B0604020202020204" pitchFamily="34" charset="0"/>
              <a:buChar char="•"/>
            </a:pPr>
            <a:r>
              <a:rPr lang="vi-VN" sz="1400" b="1" i="0" u="none" strike="noStrike" err="1">
                <a:solidFill>
                  <a:srgbClr val="000000"/>
                </a:solidFill>
                <a:effectLst/>
              </a:rPr>
              <a:t>address</a:t>
            </a:r>
            <a:r>
              <a:rPr lang="vi-VN" sz="1400" b="0" i="1" u="none" strike="noStrike">
                <a:solidFill>
                  <a:srgbClr val="000000"/>
                </a:solidFill>
                <a:effectLst/>
              </a:rPr>
              <a:t>: Địa chỉ liên lạc của độc giả.</a:t>
            </a:r>
          </a:p>
          <a:p>
            <a:pPr rtl="0" fontAlgn="base">
              <a:buFont typeface="Arial" panose="020B0604020202020204" pitchFamily="34" charset="0"/>
              <a:buChar char="•"/>
            </a:pPr>
            <a:r>
              <a:rPr lang="vi-VN" sz="1400" b="1" i="0" u="none" strike="noStrike">
                <a:solidFill>
                  <a:srgbClr val="000000"/>
                </a:solidFill>
                <a:effectLst/>
              </a:rPr>
              <a:t>Vai trò: </a:t>
            </a:r>
            <a:r>
              <a:rPr lang="vi-VN" sz="1400" b="0" i="0" u="none" strike="noStrike">
                <a:solidFill>
                  <a:srgbClr val="000000"/>
                </a:solidFill>
                <a:effectLst/>
              </a:rPr>
              <a:t>Thực thể </a:t>
            </a:r>
            <a:r>
              <a:rPr lang="vi-VN" sz="1400" b="1" i="0" u="none" strike="noStrike" err="1">
                <a:solidFill>
                  <a:srgbClr val="000000"/>
                </a:solidFill>
                <a:effectLst/>
              </a:rPr>
              <a:t>Reader</a:t>
            </a:r>
            <a:r>
              <a:rPr lang="vi-VN" sz="1400" b="1" i="0" u="none" strike="noStrike">
                <a:solidFill>
                  <a:srgbClr val="000000"/>
                </a:solidFill>
                <a:effectLst/>
              </a:rPr>
              <a:t> </a:t>
            </a:r>
            <a:r>
              <a:rPr lang="vi-VN" sz="1400" b="0" i="0" u="none" strike="noStrike">
                <a:solidFill>
                  <a:srgbClr val="000000"/>
                </a:solidFill>
                <a:effectLst/>
              </a:rPr>
              <a:t>lưu trữ thông tin chi tiết về độc giả trong hệ thống thư viện. Dữ liệu từ thực thể này giúp quản lý thông tin độc giả, bao gồm thông tin cá nhân và địa chỉ liên hệ. Nó đóng vai trò quan trọng trong việc theo dõi lịch sử mượn/trả sách và hỗ trợ quản lý người dùng trong hệ thống thư viện. Dữ liệu này có mối liên hệ với: </a:t>
            </a:r>
          </a:p>
          <a:p>
            <a:pPr rtl="0" fontAlgn="base">
              <a:buFont typeface="Arial" panose="020B0604020202020204" pitchFamily="34" charset="0"/>
              <a:buChar char="•"/>
            </a:pPr>
            <a:r>
              <a:rPr lang="vi-VN" sz="1400" b="1" i="0" u="none" strike="noStrike" err="1">
                <a:solidFill>
                  <a:srgbClr val="000000"/>
                </a:solidFill>
                <a:effectLst/>
              </a:rPr>
              <a:t>borrows</a:t>
            </a:r>
            <a:r>
              <a:rPr lang="vi-VN" sz="1400" b="0" i="0" u="none" strike="noStrike">
                <a:solidFill>
                  <a:srgbClr val="000000"/>
                </a:solidFill>
                <a:effectLst/>
              </a:rPr>
              <a:t>: Tham chiếu thông qua khóa ngoại </a:t>
            </a:r>
            <a:r>
              <a:rPr lang="vi-VN" sz="1400" b="1" i="1" u="none" strike="noStrike" err="1">
                <a:solidFill>
                  <a:srgbClr val="000000"/>
                </a:solidFill>
                <a:effectLst/>
              </a:rPr>
              <a:t>reader_id</a:t>
            </a:r>
            <a:r>
              <a:rPr lang="vi-VN" sz="1400" b="0" i="0" u="none" strike="noStrike">
                <a:solidFill>
                  <a:srgbClr val="000000"/>
                </a:solidFill>
                <a:effectLst/>
              </a:rPr>
              <a:t> để xác định sách mà độc giả đã mượn.</a:t>
            </a:r>
          </a:p>
          <a:p>
            <a:pPr rtl="0" fontAlgn="base">
              <a:buFont typeface="Arial" panose="020B0604020202020204" pitchFamily="34" charset="0"/>
              <a:buChar char="•"/>
            </a:pPr>
            <a:r>
              <a:rPr lang="vi-VN" sz="1400" b="1" i="0" u="none" strike="noStrike" err="1">
                <a:solidFill>
                  <a:srgbClr val="000000"/>
                </a:solidFill>
                <a:effectLst/>
              </a:rPr>
              <a:t>users</a:t>
            </a:r>
            <a:r>
              <a:rPr lang="vi-VN" sz="1400" b="1" i="0" u="none" strike="noStrike">
                <a:solidFill>
                  <a:srgbClr val="000000"/>
                </a:solidFill>
                <a:effectLst/>
              </a:rPr>
              <a:t>: </a:t>
            </a:r>
            <a:r>
              <a:rPr lang="vi-VN" sz="1400" b="0" i="0" u="none" strike="noStrike">
                <a:solidFill>
                  <a:srgbClr val="000000"/>
                </a:solidFill>
                <a:effectLst/>
              </a:rPr>
              <a:t>Tham chiếu thông qua </a:t>
            </a:r>
            <a:r>
              <a:rPr lang="vi-VN" sz="1400" b="0" i="0" u="none" strike="noStrike" err="1">
                <a:solidFill>
                  <a:srgbClr val="000000"/>
                </a:solidFill>
                <a:effectLst/>
              </a:rPr>
              <a:t>khoá</a:t>
            </a:r>
            <a:r>
              <a:rPr lang="vi-VN" sz="1400" b="0" i="0" u="none" strike="noStrike">
                <a:solidFill>
                  <a:srgbClr val="000000"/>
                </a:solidFill>
                <a:effectLst/>
              </a:rPr>
              <a:t> ngoại </a:t>
            </a:r>
            <a:r>
              <a:rPr lang="vi-VN" sz="1400" b="1" i="1" u="none" strike="noStrike" err="1">
                <a:solidFill>
                  <a:srgbClr val="000000"/>
                </a:solidFill>
                <a:effectLst/>
              </a:rPr>
              <a:t>user_id</a:t>
            </a:r>
            <a:r>
              <a:rPr lang="vi-VN" sz="1400" b="1" i="1" u="none" strike="noStrike">
                <a:solidFill>
                  <a:srgbClr val="000000"/>
                </a:solidFill>
                <a:effectLst/>
              </a:rPr>
              <a:t> </a:t>
            </a:r>
            <a:r>
              <a:rPr lang="vi-VN" sz="1400" b="0" i="0" u="none" strike="noStrike">
                <a:solidFill>
                  <a:srgbClr val="000000"/>
                </a:solidFill>
                <a:effectLst/>
              </a:rPr>
              <a:t>để cho phép người dùng xem sách mình đã mượn</a:t>
            </a:r>
            <a:endParaRPr lang="vi-VN" sz="1400" b="1" i="0" u="none" strike="noStrike">
              <a:solidFill>
                <a:srgbClr val="000000"/>
              </a:solidFill>
              <a:effectLst/>
            </a:endParaRPr>
          </a:p>
        </p:txBody>
      </p:sp>
      <p:sp>
        <p:nvSpPr>
          <p:cNvPr id="8" name="TextBox 7">
            <a:extLst>
              <a:ext uri="{FF2B5EF4-FFF2-40B4-BE49-F238E27FC236}">
                <a16:creationId xmlns:a16="http://schemas.microsoft.com/office/drawing/2014/main" id="{11428458-2AB5-EB94-5BE7-0F544BAE55C2}"/>
              </a:ext>
            </a:extLst>
          </p:cNvPr>
          <p:cNvSpPr txBox="1"/>
          <p:nvPr/>
        </p:nvSpPr>
        <p:spPr>
          <a:xfrm>
            <a:off x="4518660" y="663631"/>
            <a:ext cx="1668780" cy="584775"/>
          </a:xfrm>
          <a:prstGeom prst="rect">
            <a:avLst/>
          </a:prstGeom>
          <a:noFill/>
        </p:spPr>
        <p:txBody>
          <a:bodyPr wrap="square" rtlCol="0">
            <a:spAutoFit/>
          </a:bodyPr>
          <a:lstStyle/>
          <a:p>
            <a:r>
              <a:rPr lang="en-US" sz="3200" b="1">
                <a:solidFill>
                  <a:schemeClr val="bg1"/>
                </a:solidFill>
                <a:latin typeface="Aptos Display" panose="020B0004020202020204" pitchFamily="34" charset="0"/>
              </a:rPr>
              <a:t>Readers</a:t>
            </a:r>
          </a:p>
        </p:txBody>
      </p:sp>
      <p:sp>
        <p:nvSpPr>
          <p:cNvPr id="12" name="Rectangle 11">
            <a:extLst>
              <a:ext uri="{FF2B5EF4-FFF2-40B4-BE49-F238E27FC236}">
                <a16:creationId xmlns:a16="http://schemas.microsoft.com/office/drawing/2014/main" id="{277590E7-20BC-06C1-A3F8-CD2DD9DB2C4D}"/>
              </a:ext>
            </a:extLst>
          </p:cNvPr>
          <p:cNvSpPr/>
          <p:nvPr/>
        </p:nvSpPr>
        <p:spPr>
          <a:xfrm>
            <a:off x="381000" y="709419"/>
            <a:ext cx="2133600" cy="5847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412A4C9-BB3F-BD1D-7C18-7BAD427520D8}"/>
              </a:ext>
            </a:extLst>
          </p:cNvPr>
          <p:cNvSpPr txBox="1"/>
          <p:nvPr/>
        </p:nvSpPr>
        <p:spPr>
          <a:xfrm>
            <a:off x="373380" y="709420"/>
            <a:ext cx="2209800" cy="584775"/>
          </a:xfrm>
          <a:prstGeom prst="rect">
            <a:avLst/>
          </a:prstGeom>
          <a:noFill/>
        </p:spPr>
        <p:txBody>
          <a:bodyPr wrap="square" rtlCol="0">
            <a:spAutoFit/>
          </a:bodyPr>
          <a:lstStyle/>
          <a:p>
            <a:r>
              <a:rPr lang="en-US" sz="3200" b="1">
                <a:solidFill>
                  <a:schemeClr val="bg1"/>
                </a:solidFill>
                <a:latin typeface="Aptos Display" panose="020B0004020202020204" pitchFamily="34" charset="0"/>
              </a:rPr>
              <a:t>Categories</a:t>
            </a:r>
          </a:p>
        </p:txBody>
      </p:sp>
    </p:spTree>
    <p:extLst>
      <p:ext uri="{BB962C8B-B14F-4D97-AF65-F5344CB8AC3E}">
        <p14:creationId xmlns:p14="http://schemas.microsoft.com/office/powerpoint/2010/main" val="2605300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556AC-B9B0-AC87-8AA0-BF102294889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008808-4863-72E2-400D-58DFB9EF8AE1}"/>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3" name="Content Placeholder 2">
            <a:extLst>
              <a:ext uri="{FF2B5EF4-FFF2-40B4-BE49-F238E27FC236}">
                <a16:creationId xmlns:a16="http://schemas.microsoft.com/office/drawing/2014/main" id="{96319AAD-E153-CD18-C0DC-EBC3BED295DD}"/>
              </a:ext>
            </a:extLst>
          </p:cNvPr>
          <p:cNvSpPr>
            <a:spLocks noGrp="1"/>
          </p:cNvSpPr>
          <p:nvPr>
            <p:ph sz="half" idx="1"/>
          </p:nvPr>
        </p:nvSpPr>
        <p:spPr>
          <a:xfrm>
            <a:off x="2685288" y="1512730"/>
            <a:ext cx="4279392" cy="4351338"/>
          </a:xfrm>
        </p:spPr>
        <p:txBody>
          <a:bodyPr/>
          <a:lstStyle/>
          <a:p>
            <a:pPr marL="0" indent="0" rtl="0" fontAlgn="base">
              <a:buNone/>
            </a:pPr>
            <a:r>
              <a:rPr lang="vi-VN" sz="1400" b="1" i="0" u="none" strike="noStrike">
                <a:solidFill>
                  <a:srgbClr val="000000"/>
                </a:solidFill>
                <a:effectLst/>
              </a:rPr>
              <a:t>Đặc điểm chính:</a:t>
            </a:r>
          </a:p>
          <a:p>
            <a:pPr rtl="0" fontAlgn="base">
              <a:buFont typeface="Arial" panose="020B0604020202020204" pitchFamily="34" charset="0"/>
              <a:buChar char="•"/>
            </a:pPr>
            <a:r>
              <a:rPr lang="vi-VN" sz="1400" b="1" i="0" u="none" strike="noStrike" err="1">
                <a:solidFill>
                  <a:srgbClr val="000000"/>
                </a:solidFill>
                <a:effectLst/>
              </a:rPr>
              <a:t>user_id</a:t>
            </a:r>
            <a:r>
              <a:rPr lang="vi-VN" sz="1400" b="0" i="1" u="none" strike="noStrike">
                <a:solidFill>
                  <a:srgbClr val="000000"/>
                </a:solidFill>
                <a:effectLst/>
              </a:rPr>
              <a:t>: Mã định danh duy nhất của người dùng (khóa chính).</a:t>
            </a:r>
          </a:p>
          <a:p>
            <a:pPr rtl="0" fontAlgn="base">
              <a:buFont typeface="Arial" panose="020B0604020202020204" pitchFamily="34" charset="0"/>
              <a:buChar char="•"/>
            </a:pPr>
            <a:r>
              <a:rPr lang="vi-VN" sz="1400" b="1" i="0" u="none" strike="noStrike" err="1">
                <a:solidFill>
                  <a:srgbClr val="000000"/>
                </a:solidFill>
                <a:effectLst/>
              </a:rPr>
              <a:t>username</a:t>
            </a:r>
            <a:r>
              <a:rPr lang="vi-VN" sz="1400" b="0" i="1" u="none" strike="noStrike">
                <a:solidFill>
                  <a:srgbClr val="000000"/>
                </a:solidFill>
                <a:effectLst/>
              </a:rPr>
              <a:t>: Tên đăng nhập của người dùng (dữ liệu </a:t>
            </a:r>
            <a:r>
              <a:rPr lang="vi-VN" sz="1400" b="0" i="1" u="none" strike="noStrike" err="1">
                <a:solidFill>
                  <a:srgbClr val="000000"/>
                </a:solidFill>
                <a:effectLst/>
              </a:rPr>
              <a:t>unique</a:t>
            </a:r>
            <a:r>
              <a:rPr lang="vi-VN" sz="1400" b="0" i="1" u="none" strike="noStrike">
                <a:solidFill>
                  <a:srgbClr val="000000"/>
                </a:solidFill>
                <a:effectLst/>
              </a:rPr>
              <a:t>, không trùng lặp).</a:t>
            </a:r>
          </a:p>
          <a:p>
            <a:pPr rtl="0" fontAlgn="base">
              <a:buFont typeface="Arial" panose="020B0604020202020204" pitchFamily="34" charset="0"/>
              <a:buChar char="•"/>
            </a:pPr>
            <a:r>
              <a:rPr lang="vi-VN" sz="1400" b="1" i="0" u="none" strike="noStrike" err="1">
                <a:solidFill>
                  <a:srgbClr val="000000"/>
                </a:solidFill>
                <a:effectLst/>
              </a:rPr>
              <a:t>password</a:t>
            </a:r>
            <a:r>
              <a:rPr lang="vi-VN" sz="1400" b="0" i="1" u="none" strike="noStrike">
                <a:solidFill>
                  <a:srgbClr val="000000"/>
                </a:solidFill>
                <a:effectLst/>
              </a:rPr>
              <a:t>: Mật khẩu đăng nhập của người dùng (chưa được mã hóa trong đoạn </a:t>
            </a:r>
            <a:r>
              <a:rPr lang="vi-VN" sz="1400" b="0" i="1" u="none" strike="noStrike" err="1">
                <a:solidFill>
                  <a:srgbClr val="000000"/>
                </a:solidFill>
                <a:effectLst/>
              </a:rPr>
              <a:t>code</a:t>
            </a:r>
            <a:r>
              <a:rPr lang="vi-VN" sz="1400" b="0" i="1" u="none" strike="noStrike">
                <a:solidFill>
                  <a:srgbClr val="000000"/>
                </a:solidFill>
                <a:effectLst/>
              </a:rPr>
              <a:t> hiện tại).</a:t>
            </a:r>
          </a:p>
          <a:p>
            <a:pPr rtl="0" fontAlgn="base">
              <a:buFont typeface="Arial" panose="020B0604020202020204" pitchFamily="34" charset="0"/>
              <a:buChar char="•"/>
            </a:pPr>
            <a:r>
              <a:rPr lang="vi-VN" sz="1400" b="1" i="0" u="none" strike="noStrike" err="1">
                <a:solidFill>
                  <a:srgbClr val="000000"/>
                </a:solidFill>
                <a:effectLst/>
              </a:rPr>
              <a:t>full_name</a:t>
            </a:r>
            <a:r>
              <a:rPr lang="vi-VN" sz="1400" b="0" i="1" u="none" strike="noStrike">
                <a:solidFill>
                  <a:srgbClr val="000000"/>
                </a:solidFill>
                <a:effectLst/>
              </a:rPr>
              <a:t>: Họ và tên đầy đủ của người dùng.</a:t>
            </a:r>
          </a:p>
          <a:p>
            <a:pPr rtl="0" fontAlgn="base">
              <a:buFont typeface="Arial" panose="020B0604020202020204" pitchFamily="34" charset="0"/>
              <a:buChar char="•"/>
            </a:pPr>
            <a:r>
              <a:rPr lang="vi-VN" sz="1400" b="1" i="0" u="none" strike="noStrike" err="1">
                <a:solidFill>
                  <a:srgbClr val="000000"/>
                </a:solidFill>
                <a:effectLst/>
              </a:rPr>
              <a:t>role</a:t>
            </a:r>
            <a:r>
              <a:rPr lang="vi-VN" sz="1400" b="0" i="1" u="none" strike="noStrike">
                <a:solidFill>
                  <a:srgbClr val="000000"/>
                </a:solidFill>
                <a:effectLst/>
              </a:rPr>
              <a:t>: Vai trò của người dùng trong hệ thống (ENUM gồm </a:t>
            </a:r>
            <a:r>
              <a:rPr lang="vi-VN" sz="1400" b="0" i="1" u="none" strike="noStrike" err="1">
                <a:solidFill>
                  <a:srgbClr val="000000"/>
                </a:solidFill>
                <a:effectLst/>
              </a:rPr>
              <a:t>Admin</a:t>
            </a:r>
            <a:r>
              <a:rPr lang="vi-VN" sz="1400" b="0" i="1" u="none" strike="noStrike">
                <a:solidFill>
                  <a:srgbClr val="000000"/>
                </a:solidFill>
                <a:effectLst/>
              </a:rPr>
              <a:t> và </a:t>
            </a:r>
            <a:r>
              <a:rPr lang="vi-VN" sz="1400" b="0" i="1" u="none" strike="noStrike" err="1">
                <a:solidFill>
                  <a:srgbClr val="000000"/>
                </a:solidFill>
                <a:effectLst/>
              </a:rPr>
              <a:t>User</a:t>
            </a:r>
            <a:r>
              <a:rPr lang="vi-VN" sz="1400" b="0" i="1" u="none" strike="noStrike">
                <a:solidFill>
                  <a:srgbClr val="000000"/>
                </a:solidFill>
                <a:effectLst/>
              </a:rPr>
              <a:t>).</a:t>
            </a:r>
          </a:p>
          <a:p>
            <a:pPr rtl="0" fontAlgn="base">
              <a:buFont typeface="Arial" panose="020B0604020202020204" pitchFamily="34" charset="0"/>
              <a:buChar char="•"/>
            </a:pPr>
            <a:r>
              <a:rPr lang="vi-VN" sz="1400" b="1" i="0" u="none" strike="noStrike" err="1">
                <a:solidFill>
                  <a:srgbClr val="000000"/>
                </a:solidFill>
                <a:effectLst/>
              </a:rPr>
              <a:t>created_at</a:t>
            </a:r>
            <a:r>
              <a:rPr lang="vi-VN" sz="1400" b="0" i="1" u="none" strike="noStrike">
                <a:solidFill>
                  <a:srgbClr val="000000"/>
                </a:solidFill>
                <a:effectLst/>
              </a:rPr>
              <a:t>: Thời gian tạo tài khoản của người dùng.</a:t>
            </a:r>
          </a:p>
          <a:p>
            <a:pPr rtl="0" fontAlgn="base">
              <a:buFont typeface="Arial" panose="020B0604020202020204" pitchFamily="34" charset="0"/>
              <a:buChar char="•"/>
            </a:pPr>
            <a:r>
              <a:rPr lang="vi-VN" sz="1400" b="1" i="0" u="none" strike="noStrike">
                <a:solidFill>
                  <a:srgbClr val="000000"/>
                </a:solidFill>
                <a:effectLst/>
              </a:rPr>
              <a:t>Vai trò: </a:t>
            </a:r>
            <a:r>
              <a:rPr lang="vi-VN" sz="1400" b="0" i="0" u="none" strike="noStrike">
                <a:solidFill>
                  <a:srgbClr val="000000"/>
                </a:solidFill>
                <a:effectLst/>
              </a:rPr>
              <a:t>Thực thể </a:t>
            </a:r>
            <a:r>
              <a:rPr lang="vi-VN" sz="1400" b="1" i="0" u="none" strike="noStrike" err="1">
                <a:solidFill>
                  <a:srgbClr val="000000"/>
                </a:solidFill>
                <a:effectLst/>
              </a:rPr>
              <a:t>User</a:t>
            </a:r>
            <a:r>
              <a:rPr lang="vi-VN" sz="1400" b="0" i="0" u="none" strike="noStrike">
                <a:solidFill>
                  <a:srgbClr val="000000"/>
                </a:solidFill>
                <a:effectLst/>
              </a:rPr>
              <a:t> dùng để lưu trữ thông tin người dùng trong hệ thống. Nó phân loại người dùng thành ADMIN hoặc USER thông qua </a:t>
            </a:r>
            <a:r>
              <a:rPr lang="vi-VN" sz="1400" b="0" i="0" u="none" strike="noStrike" err="1">
                <a:solidFill>
                  <a:srgbClr val="000000"/>
                </a:solidFill>
                <a:effectLst/>
              </a:rPr>
              <a:t>enum</a:t>
            </a:r>
            <a:r>
              <a:rPr lang="vi-VN" sz="1400" b="0" i="0" u="none" strike="noStrike">
                <a:solidFill>
                  <a:srgbClr val="000000"/>
                </a:solidFill>
                <a:effectLst/>
              </a:rPr>
              <a:t> </a:t>
            </a:r>
            <a:r>
              <a:rPr lang="vi-VN" sz="1400" b="1" i="0" u="none" strike="noStrike" err="1">
                <a:solidFill>
                  <a:srgbClr val="000000"/>
                </a:solidFill>
                <a:effectLst/>
              </a:rPr>
              <a:t>UserRole</a:t>
            </a:r>
            <a:r>
              <a:rPr lang="vi-VN" sz="1400" b="0" i="0" u="none" strike="noStrike">
                <a:solidFill>
                  <a:srgbClr val="000000"/>
                </a:solidFill>
                <a:effectLst/>
              </a:rPr>
              <a:t>. Thực thể này có thể được sử dụng trong các hệ thống xác thực (</a:t>
            </a:r>
            <a:r>
              <a:rPr lang="vi-VN" sz="1400" b="0" i="0" u="none" strike="noStrike" err="1">
                <a:solidFill>
                  <a:srgbClr val="000000"/>
                </a:solidFill>
                <a:effectLst/>
              </a:rPr>
              <a:t>authentication</a:t>
            </a:r>
            <a:r>
              <a:rPr lang="vi-VN" sz="1400" b="0" i="0" u="none" strike="noStrike">
                <a:solidFill>
                  <a:srgbClr val="000000"/>
                </a:solidFill>
                <a:effectLst/>
              </a:rPr>
              <a:t>) và phân quyền (</a:t>
            </a:r>
            <a:r>
              <a:rPr lang="vi-VN" sz="1400" b="0" i="0" u="none" strike="noStrike" err="1">
                <a:solidFill>
                  <a:srgbClr val="000000"/>
                </a:solidFill>
                <a:effectLst/>
              </a:rPr>
              <a:t>authorization</a:t>
            </a:r>
            <a:r>
              <a:rPr lang="vi-VN" sz="1400" b="0" i="0" u="none" strike="noStrike">
                <a:solidFill>
                  <a:srgbClr val="000000"/>
                </a:solidFill>
                <a:effectLst/>
              </a:rPr>
              <a:t>).</a:t>
            </a:r>
            <a:endParaRPr lang="vi-VN" sz="1400" b="1" i="0" u="none" strike="noStrike">
              <a:solidFill>
                <a:srgbClr val="000000"/>
              </a:solidFill>
              <a:effectLst/>
            </a:endParaRPr>
          </a:p>
        </p:txBody>
      </p:sp>
      <p:sp>
        <p:nvSpPr>
          <p:cNvPr id="5" name="Title 4">
            <a:extLst>
              <a:ext uri="{FF2B5EF4-FFF2-40B4-BE49-F238E27FC236}">
                <a16:creationId xmlns:a16="http://schemas.microsoft.com/office/drawing/2014/main" id="{7DD1A8FF-7C0E-2F89-FBF5-66FDE1DC49B2}"/>
              </a:ext>
            </a:extLst>
          </p:cNvPr>
          <p:cNvSpPr>
            <a:spLocks noGrp="1"/>
          </p:cNvSpPr>
          <p:nvPr>
            <p:ph type="title"/>
          </p:nvPr>
        </p:nvSpPr>
        <p:spPr/>
        <p:txBody>
          <a:bodyPr lIns="91440" tIns="45720" rIns="91440" bIns="45720" anchor="t"/>
          <a:lstStyle/>
          <a:p>
            <a:r>
              <a:rPr lang="en-US" dirty="0">
                <a:solidFill>
                  <a:srgbClr val="FFFFFF"/>
                </a:solidFill>
                <a:latin typeface="Aptos Display"/>
              </a:rPr>
              <a:t>2.1</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Phân</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tích</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thiết</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kế</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cơ</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sở</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dữ</a:t>
            </a:r>
            <a:r>
              <a:rPr lang="en-US" b="1" i="0" u="none" strike="noStrike" dirty="0">
                <a:solidFill>
                  <a:srgbClr val="FFFFFF"/>
                </a:solidFill>
                <a:effectLst/>
                <a:latin typeface="Aptos Display"/>
              </a:rPr>
              <a:t> </a:t>
            </a:r>
            <a:r>
              <a:rPr lang="en-US" b="1" i="0" u="none" strike="noStrike" dirty="0" err="1">
                <a:solidFill>
                  <a:srgbClr val="FFFFFF"/>
                </a:solidFill>
                <a:effectLst/>
                <a:latin typeface="Aptos Display"/>
              </a:rPr>
              <a:t>liệu</a:t>
            </a:r>
            <a:r>
              <a:rPr lang="en-US" b="1" i="0" u="none" strike="noStrike" dirty="0">
                <a:solidFill>
                  <a:srgbClr val="FFFFFF"/>
                </a:solidFill>
                <a:effectLst/>
                <a:latin typeface="Aptos Display"/>
              </a:rPr>
              <a:t> </a:t>
            </a:r>
            <a:endParaRPr lang="en-US" dirty="0">
              <a:latin typeface="Aptos Display"/>
            </a:endParaRPr>
          </a:p>
        </p:txBody>
      </p:sp>
      <p:sp>
        <p:nvSpPr>
          <p:cNvPr id="12" name="Rectangle 11">
            <a:extLst>
              <a:ext uri="{FF2B5EF4-FFF2-40B4-BE49-F238E27FC236}">
                <a16:creationId xmlns:a16="http://schemas.microsoft.com/office/drawing/2014/main" id="{15805D0C-FBDF-19EB-3BF5-4FB212E372AE}"/>
              </a:ext>
            </a:extLst>
          </p:cNvPr>
          <p:cNvSpPr/>
          <p:nvPr/>
        </p:nvSpPr>
        <p:spPr>
          <a:xfrm>
            <a:off x="2773680" y="846579"/>
            <a:ext cx="2133600" cy="5847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447C77E-6051-7DBD-D8F2-1DFE5D1A8DB6}"/>
              </a:ext>
            </a:extLst>
          </p:cNvPr>
          <p:cNvSpPr txBox="1"/>
          <p:nvPr/>
        </p:nvSpPr>
        <p:spPr>
          <a:xfrm>
            <a:off x="2766060" y="846580"/>
            <a:ext cx="2209800" cy="584775"/>
          </a:xfrm>
          <a:prstGeom prst="rect">
            <a:avLst/>
          </a:prstGeom>
          <a:noFill/>
        </p:spPr>
        <p:txBody>
          <a:bodyPr wrap="square" rtlCol="0">
            <a:spAutoFit/>
          </a:bodyPr>
          <a:lstStyle/>
          <a:p>
            <a:r>
              <a:rPr lang="en-US" sz="3200" b="1">
                <a:solidFill>
                  <a:schemeClr val="bg1"/>
                </a:solidFill>
                <a:latin typeface="Aptos Display" panose="020B0004020202020204" pitchFamily="34" charset="0"/>
              </a:rPr>
              <a:t>Users</a:t>
            </a:r>
          </a:p>
        </p:txBody>
      </p:sp>
    </p:spTree>
    <p:extLst>
      <p:ext uri="{BB962C8B-B14F-4D97-AF65-F5344CB8AC3E}">
        <p14:creationId xmlns:p14="http://schemas.microsoft.com/office/powerpoint/2010/main" val="3026115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8D8E8-F434-9D67-7117-20FC8CF9B64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5F8C64-0A27-2423-C2B4-EE6445947A93}"/>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5" name="Title 4">
            <a:extLst>
              <a:ext uri="{FF2B5EF4-FFF2-40B4-BE49-F238E27FC236}">
                <a16:creationId xmlns:a16="http://schemas.microsoft.com/office/drawing/2014/main" id="{E7085FF3-7233-D18A-7EA7-B0BF47962F51}"/>
              </a:ext>
            </a:extLst>
          </p:cNvPr>
          <p:cNvSpPr>
            <a:spLocks noGrp="1"/>
          </p:cNvSpPr>
          <p:nvPr>
            <p:ph type="title"/>
          </p:nvPr>
        </p:nvSpPr>
        <p:spPr/>
        <p:txBody>
          <a:bodyPr/>
          <a:lstStyle/>
          <a:p>
            <a:r>
              <a:rPr lang="en-US" b="1" i="0" u="none" strike="noStrike">
                <a:solidFill>
                  <a:srgbClr val="FFFFFF"/>
                </a:solidFill>
                <a:effectLst/>
              </a:rPr>
              <a:t>2.3. </a:t>
            </a:r>
            <a:r>
              <a:rPr lang="en-US" b="1" i="0" u="none" strike="noStrike" err="1">
                <a:solidFill>
                  <a:srgbClr val="FFFFFF"/>
                </a:solidFill>
                <a:effectLst/>
              </a:rPr>
              <a:t>Kiến</a:t>
            </a:r>
            <a:r>
              <a:rPr lang="en-US" b="1" i="0" u="none" strike="noStrike">
                <a:solidFill>
                  <a:srgbClr val="FFFFFF"/>
                </a:solidFill>
                <a:effectLst/>
              </a:rPr>
              <a:t> </a:t>
            </a:r>
            <a:r>
              <a:rPr lang="en-US" b="1" i="0" u="none" strike="noStrike" err="1">
                <a:solidFill>
                  <a:srgbClr val="FFFFFF"/>
                </a:solidFill>
                <a:effectLst/>
              </a:rPr>
              <a:t>trúc</a:t>
            </a:r>
            <a:r>
              <a:rPr lang="en-US" b="1" i="0" u="none" strike="noStrike">
                <a:solidFill>
                  <a:srgbClr val="FFFFFF"/>
                </a:solidFill>
                <a:effectLst/>
              </a:rPr>
              <a:t> </a:t>
            </a:r>
            <a:r>
              <a:rPr lang="en-US" b="1" i="0" u="none" strike="noStrike" err="1">
                <a:solidFill>
                  <a:srgbClr val="FFFFFF"/>
                </a:solidFill>
                <a:effectLst/>
              </a:rPr>
              <a:t>phần</a:t>
            </a:r>
            <a:r>
              <a:rPr lang="en-US" b="1" i="0" u="none" strike="noStrike">
                <a:solidFill>
                  <a:srgbClr val="FFFFFF"/>
                </a:solidFill>
                <a:effectLst/>
              </a:rPr>
              <a:t> </a:t>
            </a:r>
            <a:r>
              <a:rPr lang="en-US" b="1" i="0" u="none" strike="noStrike" err="1">
                <a:solidFill>
                  <a:srgbClr val="FFFFFF"/>
                </a:solidFill>
                <a:effectLst/>
              </a:rPr>
              <a:t>mềm</a:t>
            </a:r>
            <a:endParaRPr lang="en-US"/>
          </a:p>
        </p:txBody>
      </p:sp>
      <p:sp>
        <p:nvSpPr>
          <p:cNvPr id="7" name="Rectangle 6">
            <a:extLst>
              <a:ext uri="{FF2B5EF4-FFF2-40B4-BE49-F238E27FC236}">
                <a16:creationId xmlns:a16="http://schemas.microsoft.com/office/drawing/2014/main" id="{AB1EA622-E2D4-A5EF-07E6-D2FE1F84F507}"/>
              </a:ext>
            </a:extLst>
          </p:cNvPr>
          <p:cNvSpPr/>
          <p:nvPr/>
        </p:nvSpPr>
        <p:spPr>
          <a:xfrm>
            <a:off x="1005840" y="1557480"/>
            <a:ext cx="7018020" cy="8001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Console User Interface</a:t>
            </a:r>
          </a:p>
        </p:txBody>
      </p:sp>
      <p:sp>
        <p:nvSpPr>
          <p:cNvPr id="8" name="Rectangle 7">
            <a:extLst>
              <a:ext uri="{FF2B5EF4-FFF2-40B4-BE49-F238E27FC236}">
                <a16:creationId xmlns:a16="http://schemas.microsoft.com/office/drawing/2014/main" id="{0AD99C0B-1F52-05BA-9D2E-1E9AF5373F1A}"/>
              </a:ext>
            </a:extLst>
          </p:cNvPr>
          <p:cNvSpPr/>
          <p:nvPr/>
        </p:nvSpPr>
        <p:spPr>
          <a:xfrm>
            <a:off x="1005840" y="2634378"/>
            <a:ext cx="7018020" cy="8001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Service Layer</a:t>
            </a:r>
          </a:p>
        </p:txBody>
      </p:sp>
      <p:sp>
        <p:nvSpPr>
          <p:cNvPr id="9" name="Rectangle 8">
            <a:extLst>
              <a:ext uri="{FF2B5EF4-FFF2-40B4-BE49-F238E27FC236}">
                <a16:creationId xmlns:a16="http://schemas.microsoft.com/office/drawing/2014/main" id="{63620E5C-35EC-4A5D-6AF5-328CE532D3CF}"/>
              </a:ext>
            </a:extLst>
          </p:cNvPr>
          <p:cNvSpPr/>
          <p:nvPr/>
        </p:nvSpPr>
        <p:spPr>
          <a:xfrm>
            <a:off x="1005840" y="3667998"/>
            <a:ext cx="7018020" cy="8001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Data Access Object Layer </a:t>
            </a:r>
          </a:p>
        </p:txBody>
      </p:sp>
      <p:sp>
        <p:nvSpPr>
          <p:cNvPr id="10" name="Rectangle 9">
            <a:extLst>
              <a:ext uri="{FF2B5EF4-FFF2-40B4-BE49-F238E27FC236}">
                <a16:creationId xmlns:a16="http://schemas.microsoft.com/office/drawing/2014/main" id="{CED4065D-39BC-A562-BB22-6FC36C72E937}"/>
              </a:ext>
            </a:extLst>
          </p:cNvPr>
          <p:cNvSpPr/>
          <p:nvPr/>
        </p:nvSpPr>
        <p:spPr>
          <a:xfrm>
            <a:off x="1005840" y="4744897"/>
            <a:ext cx="7018020" cy="8001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Entity Layer</a:t>
            </a:r>
          </a:p>
        </p:txBody>
      </p:sp>
      <p:cxnSp>
        <p:nvCxnSpPr>
          <p:cNvPr id="14" name="Straight Arrow Connector 13">
            <a:extLst>
              <a:ext uri="{FF2B5EF4-FFF2-40B4-BE49-F238E27FC236}">
                <a16:creationId xmlns:a16="http://schemas.microsoft.com/office/drawing/2014/main" id="{2A25EB52-1CF8-C1BE-37A4-15CEFE053B7D}"/>
              </a:ext>
            </a:extLst>
          </p:cNvPr>
          <p:cNvCxnSpPr/>
          <p:nvPr/>
        </p:nvCxnSpPr>
        <p:spPr>
          <a:xfrm>
            <a:off x="5570220" y="2357580"/>
            <a:ext cx="0" cy="276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7144CB2-7D74-0977-DE71-A0A3F3129C88}"/>
              </a:ext>
            </a:extLst>
          </p:cNvPr>
          <p:cNvCxnSpPr/>
          <p:nvPr/>
        </p:nvCxnSpPr>
        <p:spPr>
          <a:xfrm>
            <a:off x="5570220" y="3434478"/>
            <a:ext cx="0" cy="233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42FA3D6-8AE9-1A16-8B15-447B3377F505}"/>
              </a:ext>
            </a:extLst>
          </p:cNvPr>
          <p:cNvCxnSpPr/>
          <p:nvPr/>
        </p:nvCxnSpPr>
        <p:spPr>
          <a:xfrm>
            <a:off x="5570220" y="4468098"/>
            <a:ext cx="0" cy="276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FA194B8-8385-47F8-A475-07933F5847F3}"/>
              </a:ext>
            </a:extLst>
          </p:cNvPr>
          <p:cNvCxnSpPr/>
          <p:nvPr/>
        </p:nvCxnSpPr>
        <p:spPr>
          <a:xfrm flipV="1">
            <a:off x="3718560" y="4468098"/>
            <a:ext cx="0" cy="276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4C0B59-D694-1013-1088-D053E55935BD}"/>
              </a:ext>
            </a:extLst>
          </p:cNvPr>
          <p:cNvCxnSpPr/>
          <p:nvPr/>
        </p:nvCxnSpPr>
        <p:spPr>
          <a:xfrm flipV="1">
            <a:off x="3566160" y="3434478"/>
            <a:ext cx="0" cy="233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13A66FE-C435-E69D-C4C6-452E7F4DB826}"/>
              </a:ext>
            </a:extLst>
          </p:cNvPr>
          <p:cNvCxnSpPr/>
          <p:nvPr/>
        </p:nvCxnSpPr>
        <p:spPr>
          <a:xfrm flipV="1">
            <a:off x="3505200" y="2357580"/>
            <a:ext cx="0" cy="276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47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BCDFC-002A-2911-B22B-FCA032E2088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19CA46-8DA8-16B6-C526-9B71D89BD75A}"/>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5" name="Title 4">
            <a:extLst>
              <a:ext uri="{FF2B5EF4-FFF2-40B4-BE49-F238E27FC236}">
                <a16:creationId xmlns:a16="http://schemas.microsoft.com/office/drawing/2014/main" id="{4BBC36D8-D6DE-D373-2516-0D699A51F9A2}"/>
              </a:ext>
            </a:extLst>
          </p:cNvPr>
          <p:cNvSpPr>
            <a:spLocks noGrp="1"/>
          </p:cNvSpPr>
          <p:nvPr>
            <p:ph type="title"/>
          </p:nvPr>
        </p:nvSpPr>
        <p:spPr/>
        <p:txBody>
          <a:bodyPr/>
          <a:lstStyle/>
          <a:p>
            <a:r>
              <a:rPr lang="en-US" b="1" i="0" u="none" strike="noStrike">
                <a:solidFill>
                  <a:srgbClr val="FFFFFF"/>
                </a:solidFill>
                <a:effectLst/>
              </a:rPr>
              <a:t>2.3.1. Service Layer</a:t>
            </a:r>
            <a:endParaRPr lang="en-US"/>
          </a:p>
        </p:txBody>
      </p:sp>
      <p:pic>
        <p:nvPicPr>
          <p:cNvPr id="3" name="Picture 2" descr="A screenshot of a service&#10;&#10;Description automatically generated">
            <a:extLst>
              <a:ext uri="{FF2B5EF4-FFF2-40B4-BE49-F238E27FC236}">
                <a16:creationId xmlns:a16="http://schemas.microsoft.com/office/drawing/2014/main" id="{E0C88607-3F19-841B-A299-21C8E3611BE0}"/>
              </a:ext>
            </a:extLst>
          </p:cNvPr>
          <p:cNvPicPr>
            <a:picLocks noChangeAspect="1"/>
          </p:cNvPicPr>
          <p:nvPr/>
        </p:nvPicPr>
        <p:blipFill>
          <a:blip r:embed="rId2"/>
          <a:stretch>
            <a:fillRect/>
          </a:stretch>
        </p:blipFill>
        <p:spPr>
          <a:xfrm>
            <a:off x="1043125" y="1126918"/>
            <a:ext cx="7311749" cy="5145295"/>
          </a:xfrm>
          <a:prstGeom prst="rect">
            <a:avLst/>
          </a:prstGeom>
        </p:spPr>
      </p:pic>
    </p:spTree>
    <p:extLst>
      <p:ext uri="{BB962C8B-B14F-4D97-AF65-F5344CB8AC3E}">
        <p14:creationId xmlns:p14="http://schemas.microsoft.com/office/powerpoint/2010/main" val="3193561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4260C-C872-8AAF-8768-B763FDF951E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687BF3-2B5E-BCF7-2CE9-7116ED9DA16A}"/>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5" name="Title 4">
            <a:extLst>
              <a:ext uri="{FF2B5EF4-FFF2-40B4-BE49-F238E27FC236}">
                <a16:creationId xmlns:a16="http://schemas.microsoft.com/office/drawing/2014/main" id="{9A0B9943-9C4C-F995-33F3-DF3F868C2493}"/>
              </a:ext>
            </a:extLst>
          </p:cNvPr>
          <p:cNvSpPr>
            <a:spLocks noGrp="1"/>
          </p:cNvSpPr>
          <p:nvPr>
            <p:ph type="title"/>
          </p:nvPr>
        </p:nvSpPr>
        <p:spPr/>
        <p:txBody>
          <a:bodyPr/>
          <a:lstStyle/>
          <a:p>
            <a:r>
              <a:rPr lang="en-US" b="1" i="0" u="none" strike="noStrike">
                <a:solidFill>
                  <a:srgbClr val="FFFFFF"/>
                </a:solidFill>
                <a:effectLst/>
              </a:rPr>
              <a:t>2.3.2. Data Access Object Layer</a:t>
            </a:r>
            <a:endParaRPr lang="en-US"/>
          </a:p>
        </p:txBody>
      </p:sp>
      <p:pic>
        <p:nvPicPr>
          <p:cNvPr id="3" name="Picture 2">
            <a:extLst>
              <a:ext uri="{FF2B5EF4-FFF2-40B4-BE49-F238E27FC236}">
                <a16:creationId xmlns:a16="http://schemas.microsoft.com/office/drawing/2014/main" id="{45352DEB-F5B7-EEAD-73D5-C941D59C2A23}"/>
              </a:ext>
            </a:extLst>
          </p:cNvPr>
          <p:cNvPicPr>
            <a:picLocks noChangeAspect="1"/>
          </p:cNvPicPr>
          <p:nvPr/>
        </p:nvPicPr>
        <p:blipFill>
          <a:blip r:embed="rId2"/>
          <a:stretch>
            <a:fillRect/>
          </a:stretch>
        </p:blipFill>
        <p:spPr>
          <a:xfrm>
            <a:off x="750956" y="971729"/>
            <a:ext cx="8393044" cy="5389412"/>
          </a:xfrm>
          <a:prstGeom prst="rect">
            <a:avLst/>
          </a:prstGeom>
        </p:spPr>
      </p:pic>
    </p:spTree>
    <p:extLst>
      <p:ext uri="{BB962C8B-B14F-4D97-AF65-F5344CB8AC3E}">
        <p14:creationId xmlns:p14="http://schemas.microsoft.com/office/powerpoint/2010/main" val="2622386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82EC9-F0A0-1395-3EED-0A23B76D676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C57BC3-42AC-BAB6-AA0B-82490DAFAB0F}"/>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5" name="Title 4">
            <a:extLst>
              <a:ext uri="{FF2B5EF4-FFF2-40B4-BE49-F238E27FC236}">
                <a16:creationId xmlns:a16="http://schemas.microsoft.com/office/drawing/2014/main" id="{C9F46538-57C9-9C67-7E1B-637B90E2A8B5}"/>
              </a:ext>
            </a:extLst>
          </p:cNvPr>
          <p:cNvSpPr>
            <a:spLocks noGrp="1"/>
          </p:cNvSpPr>
          <p:nvPr>
            <p:ph type="title"/>
          </p:nvPr>
        </p:nvSpPr>
        <p:spPr/>
        <p:txBody>
          <a:bodyPr/>
          <a:lstStyle/>
          <a:p>
            <a:r>
              <a:rPr lang="en-US" b="1" i="0" u="none" strike="noStrike">
                <a:solidFill>
                  <a:srgbClr val="FFFFFF"/>
                </a:solidFill>
                <a:effectLst/>
              </a:rPr>
              <a:t>2.3.3. Entity Layer</a:t>
            </a:r>
            <a:endParaRPr lang="en-US"/>
          </a:p>
        </p:txBody>
      </p:sp>
      <p:pic>
        <p:nvPicPr>
          <p:cNvPr id="3" name="Picture 2" descr="A screenshot of a computer program&#10;&#10;Description automatically generated">
            <a:extLst>
              <a:ext uri="{FF2B5EF4-FFF2-40B4-BE49-F238E27FC236}">
                <a16:creationId xmlns:a16="http://schemas.microsoft.com/office/drawing/2014/main" id="{60DD01A4-EDE1-6494-9930-26DF9565BF62}"/>
              </a:ext>
            </a:extLst>
          </p:cNvPr>
          <p:cNvPicPr>
            <a:picLocks noChangeAspect="1"/>
          </p:cNvPicPr>
          <p:nvPr/>
        </p:nvPicPr>
        <p:blipFill>
          <a:blip r:embed="rId2"/>
          <a:stretch>
            <a:fillRect/>
          </a:stretch>
        </p:blipFill>
        <p:spPr>
          <a:xfrm>
            <a:off x="0" y="774827"/>
            <a:ext cx="9144000" cy="5308346"/>
          </a:xfrm>
          <a:prstGeom prst="rect">
            <a:avLst/>
          </a:prstGeom>
        </p:spPr>
      </p:pic>
    </p:spTree>
    <p:extLst>
      <p:ext uri="{BB962C8B-B14F-4D97-AF65-F5344CB8AC3E}">
        <p14:creationId xmlns:p14="http://schemas.microsoft.com/office/powerpoint/2010/main" val="3863868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A3124-FDA2-1148-8E1B-0636D0EED8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1347A7-4CC6-F94D-C340-82EC03552B14}"/>
              </a:ext>
            </a:extLst>
          </p:cNvPr>
          <p:cNvSpPr>
            <a:spLocks noGrp="1"/>
          </p:cNvSpPr>
          <p:nvPr>
            <p:ph type="title"/>
          </p:nvPr>
        </p:nvSpPr>
        <p:spPr>
          <a:xfrm>
            <a:off x="3518529" y="2295755"/>
            <a:ext cx="5397627" cy="451739"/>
          </a:xfrm>
        </p:spPr>
        <p:txBody>
          <a:bodyPr/>
          <a:lstStyle/>
          <a:p>
            <a:r>
              <a:rPr lang="en-US">
                <a:latin typeface="Aptos Display" panose="020B0004020202020204" pitchFamily="34" charset="0"/>
              </a:rPr>
              <a:t>CHƯƠNG III: </a:t>
            </a:r>
            <a:br>
              <a:rPr lang="en-US">
                <a:latin typeface="Aptos Display" panose="020B0004020202020204" pitchFamily="34" charset="0"/>
              </a:rPr>
            </a:br>
            <a:r>
              <a:rPr lang="en-US" i="0">
                <a:solidFill>
                  <a:srgbClr val="000000"/>
                </a:solidFill>
                <a:effectLst/>
                <a:latin typeface="Aptos Display" panose="020B0004020202020204" pitchFamily="34" charset="0"/>
              </a:rPr>
              <a:t>​​PHÂN TÍCH ĐẶC TÍNH HƯỚNG ĐỐI TƯỢNG</a:t>
            </a:r>
            <a:endParaRPr lang="en-US">
              <a:latin typeface="Aptos Display" panose="020B0004020202020204" pitchFamily="34" charset="0"/>
            </a:endParaRPr>
          </a:p>
        </p:txBody>
      </p:sp>
      <p:sp>
        <p:nvSpPr>
          <p:cNvPr id="4" name="Slide Number Placeholder 3">
            <a:extLst>
              <a:ext uri="{FF2B5EF4-FFF2-40B4-BE49-F238E27FC236}">
                <a16:creationId xmlns:a16="http://schemas.microsoft.com/office/drawing/2014/main" id="{2DBF8228-4DC8-0F8A-634A-F887082C3ECC}"/>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3" name="Content Placeholder 1">
            <a:extLst>
              <a:ext uri="{FF2B5EF4-FFF2-40B4-BE49-F238E27FC236}">
                <a16:creationId xmlns:a16="http://schemas.microsoft.com/office/drawing/2014/main" id="{F37D81E0-B086-36F9-2F90-C3FC86AF8079}"/>
              </a:ext>
            </a:extLst>
          </p:cNvPr>
          <p:cNvSpPr>
            <a:spLocks noGrp="1"/>
          </p:cNvSpPr>
          <p:nvPr/>
        </p:nvSpPr>
        <p:spPr>
          <a:xfrm>
            <a:off x="3518529" y="3550795"/>
            <a:ext cx="7391400" cy="255550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err="1">
                <a:latin typeface="Aptos Display" panose="020B0004020202020204" pitchFamily="34" charset="0"/>
                <a:ea typeface="Lato"/>
                <a:cs typeface="Lato"/>
              </a:rPr>
              <a:t>Tính</a:t>
            </a:r>
            <a:r>
              <a:rPr lang="en-US" sz="2000">
                <a:latin typeface="Aptos Display" panose="020B0004020202020204" pitchFamily="34" charset="0"/>
                <a:ea typeface="Lato"/>
                <a:cs typeface="Lato"/>
              </a:rPr>
              <a:t> </a:t>
            </a:r>
            <a:r>
              <a:rPr lang="en-US" sz="2000" err="1">
                <a:latin typeface="Aptos Display" panose="020B0004020202020204" pitchFamily="34" charset="0"/>
                <a:ea typeface="Lato"/>
                <a:cs typeface="Lato"/>
              </a:rPr>
              <a:t>đóng</a:t>
            </a:r>
            <a:r>
              <a:rPr lang="en-US" sz="2000">
                <a:latin typeface="Aptos Display" panose="020B0004020202020204" pitchFamily="34" charset="0"/>
                <a:ea typeface="Lato"/>
                <a:cs typeface="Lato"/>
              </a:rPr>
              <a:t> </a:t>
            </a:r>
            <a:r>
              <a:rPr lang="en-US" sz="2000" err="1">
                <a:latin typeface="Aptos Display" panose="020B0004020202020204" pitchFamily="34" charset="0"/>
                <a:ea typeface="Lato"/>
                <a:cs typeface="Lato"/>
              </a:rPr>
              <a:t>gói</a:t>
            </a:r>
            <a:endParaRPr lang="en-US" sz="2000">
              <a:latin typeface="Aptos Display" panose="020B0004020202020204" pitchFamily="34" charset="0"/>
            </a:endParaRPr>
          </a:p>
          <a:p>
            <a:r>
              <a:rPr lang="en-US" sz="2000" err="1">
                <a:latin typeface="Aptos Display" panose="020B0004020202020204" pitchFamily="34" charset="0"/>
                <a:ea typeface="Lato"/>
                <a:cs typeface="Lato"/>
              </a:rPr>
              <a:t>Tính</a:t>
            </a:r>
            <a:r>
              <a:rPr lang="en-US" sz="2000">
                <a:latin typeface="Aptos Display" panose="020B0004020202020204" pitchFamily="34" charset="0"/>
                <a:ea typeface="Lato"/>
                <a:cs typeface="Lato"/>
              </a:rPr>
              <a:t> </a:t>
            </a:r>
            <a:r>
              <a:rPr lang="en-US" sz="2000" err="1">
                <a:latin typeface="Aptos Display" panose="020B0004020202020204" pitchFamily="34" charset="0"/>
                <a:ea typeface="Lato"/>
                <a:cs typeface="Lato"/>
              </a:rPr>
              <a:t>kế</a:t>
            </a:r>
            <a:r>
              <a:rPr lang="en-US" sz="2000">
                <a:latin typeface="Aptos Display" panose="020B0004020202020204" pitchFamily="34" charset="0"/>
                <a:ea typeface="Lato"/>
                <a:cs typeface="Lato"/>
              </a:rPr>
              <a:t> </a:t>
            </a:r>
            <a:r>
              <a:rPr lang="en-US" sz="2000" err="1">
                <a:latin typeface="Aptos Display" panose="020B0004020202020204" pitchFamily="34" charset="0"/>
                <a:ea typeface="Lato"/>
                <a:cs typeface="Lato"/>
              </a:rPr>
              <a:t>thừa</a:t>
            </a:r>
            <a:endParaRPr lang="en-US" sz="2000">
              <a:latin typeface="Aptos Display" panose="020B0004020202020204" pitchFamily="34" charset="0"/>
            </a:endParaRPr>
          </a:p>
          <a:p>
            <a:r>
              <a:rPr lang="en-US" sz="2000" err="1">
                <a:latin typeface="Aptos Display" panose="020B0004020202020204" pitchFamily="34" charset="0"/>
                <a:ea typeface="Lato"/>
                <a:cs typeface="Lato"/>
              </a:rPr>
              <a:t>Tính</a:t>
            </a:r>
            <a:r>
              <a:rPr lang="en-US" sz="2000">
                <a:latin typeface="Aptos Display" panose="020B0004020202020204" pitchFamily="34" charset="0"/>
                <a:ea typeface="Lato"/>
                <a:cs typeface="Lato"/>
              </a:rPr>
              <a:t> </a:t>
            </a:r>
            <a:r>
              <a:rPr lang="en-US" sz="2000" err="1">
                <a:latin typeface="Aptos Display" panose="020B0004020202020204" pitchFamily="34" charset="0"/>
                <a:ea typeface="Lato"/>
                <a:cs typeface="Lato"/>
              </a:rPr>
              <a:t>trừu</a:t>
            </a:r>
            <a:r>
              <a:rPr lang="en-US" sz="2000">
                <a:latin typeface="Aptos Display" panose="020B0004020202020204" pitchFamily="34" charset="0"/>
                <a:ea typeface="Lato"/>
                <a:cs typeface="Lato"/>
              </a:rPr>
              <a:t> </a:t>
            </a:r>
            <a:r>
              <a:rPr lang="en-US" sz="2000" err="1">
                <a:latin typeface="Aptos Display" panose="020B0004020202020204" pitchFamily="34" charset="0"/>
                <a:ea typeface="Lato"/>
                <a:cs typeface="Lato"/>
              </a:rPr>
              <a:t>tượng</a:t>
            </a:r>
            <a:endParaRPr lang="en-US" sz="2000">
              <a:latin typeface="Aptos Display" panose="020B0004020202020204" pitchFamily="34" charset="0"/>
            </a:endParaRPr>
          </a:p>
          <a:p>
            <a:r>
              <a:rPr lang="en-US" sz="2000" err="1">
                <a:latin typeface="Aptos Display" panose="020B0004020202020204" pitchFamily="34" charset="0"/>
                <a:ea typeface="Lato"/>
                <a:cs typeface="Lato"/>
              </a:rPr>
              <a:t>Tính</a:t>
            </a:r>
            <a:r>
              <a:rPr lang="en-US" sz="2000">
                <a:latin typeface="Aptos Display" panose="020B0004020202020204" pitchFamily="34" charset="0"/>
                <a:ea typeface="Lato"/>
                <a:cs typeface="Lato"/>
              </a:rPr>
              <a:t> </a:t>
            </a:r>
            <a:r>
              <a:rPr lang="en-US" sz="2000" err="1">
                <a:latin typeface="Aptos Display" panose="020B0004020202020204" pitchFamily="34" charset="0"/>
                <a:ea typeface="Lato"/>
                <a:cs typeface="Lato"/>
              </a:rPr>
              <a:t>đa</a:t>
            </a:r>
            <a:r>
              <a:rPr lang="en-US" sz="2000">
                <a:latin typeface="Aptos Display" panose="020B0004020202020204" pitchFamily="34" charset="0"/>
                <a:ea typeface="Lato"/>
                <a:cs typeface="Lato"/>
              </a:rPr>
              <a:t> </a:t>
            </a:r>
            <a:r>
              <a:rPr lang="en-US" sz="2000" err="1">
                <a:latin typeface="Aptos Display" panose="020B0004020202020204" pitchFamily="34" charset="0"/>
                <a:ea typeface="Lato"/>
                <a:cs typeface="Lato"/>
              </a:rPr>
              <a:t>hình</a:t>
            </a:r>
            <a:endParaRPr lang="en-US" sz="2000">
              <a:latin typeface="Aptos Display" panose="020B0004020202020204" pitchFamily="34" charset="0"/>
            </a:endParaRPr>
          </a:p>
        </p:txBody>
      </p:sp>
    </p:spTree>
    <p:extLst>
      <p:ext uri="{BB962C8B-B14F-4D97-AF65-F5344CB8AC3E}">
        <p14:creationId xmlns:p14="http://schemas.microsoft.com/office/powerpoint/2010/main" val="3673982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DD679-20BE-20EE-30CB-1DD93816424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48790B-1AC3-7C5F-C51C-CBCED1FD6326}"/>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3" name="Title 2">
            <a:extLst>
              <a:ext uri="{FF2B5EF4-FFF2-40B4-BE49-F238E27FC236}">
                <a16:creationId xmlns:a16="http://schemas.microsoft.com/office/drawing/2014/main" id="{18061002-E75B-6E99-6F49-12C1D259BECD}"/>
              </a:ext>
            </a:extLst>
          </p:cNvPr>
          <p:cNvSpPr>
            <a:spLocks noGrp="1"/>
          </p:cNvSpPr>
          <p:nvPr>
            <p:ph type="title"/>
          </p:nvPr>
        </p:nvSpPr>
        <p:spPr/>
        <p:txBody>
          <a:bodyPr/>
          <a:lstStyle/>
          <a:p>
            <a:r>
              <a:rPr lang="en-US"/>
              <a:t>3.1 Tính đóng gói</a:t>
            </a:r>
          </a:p>
        </p:txBody>
      </p:sp>
      <p:sp>
        <p:nvSpPr>
          <p:cNvPr id="6" name="Content Placeholder 5">
            <a:extLst>
              <a:ext uri="{FF2B5EF4-FFF2-40B4-BE49-F238E27FC236}">
                <a16:creationId xmlns:a16="http://schemas.microsoft.com/office/drawing/2014/main" id="{F6724B94-34C3-8BA0-73BD-433121E2DC0A}"/>
              </a:ext>
            </a:extLst>
          </p:cNvPr>
          <p:cNvSpPr>
            <a:spLocks noGrp="1"/>
          </p:cNvSpPr>
          <p:nvPr>
            <p:ph sz="quarter" idx="13"/>
          </p:nvPr>
        </p:nvSpPr>
        <p:spPr/>
        <p:txBody>
          <a:bodyPr/>
          <a:lstStyle/>
          <a:p>
            <a:pPr rtl="0">
              <a:spcBef>
                <a:spcPts val="1400"/>
              </a:spcBef>
              <a:spcAft>
                <a:spcPts val="400"/>
              </a:spcAft>
            </a:pPr>
            <a:r>
              <a:rPr lang="vi-VN" sz="1800" b="0" i="0" u="none" strike="noStrike">
                <a:solidFill>
                  <a:srgbClr val="000000"/>
                </a:solidFill>
                <a:effectLst/>
              </a:rPr>
              <a:t>Nhận dạng:</a:t>
            </a:r>
            <a:endParaRPr lang="vi-VN" b="0">
              <a:effectLst/>
            </a:endParaRPr>
          </a:p>
          <a:p>
            <a:pPr lvl="1" fontAlgn="base"/>
            <a:r>
              <a:rPr lang="vi-VN" sz="1400" b="0" i="0" u="none" strike="noStrike" err="1">
                <a:solidFill>
                  <a:srgbClr val="000000"/>
                </a:solidFill>
                <a:effectLst/>
              </a:rPr>
              <a:t>Entity</a:t>
            </a:r>
            <a:r>
              <a:rPr lang="vi-VN" sz="1400" b="0" i="0" u="none" strike="noStrike">
                <a:solidFill>
                  <a:srgbClr val="000000"/>
                </a:solidFill>
                <a:effectLst/>
              </a:rPr>
              <a:t> </a:t>
            </a:r>
            <a:r>
              <a:rPr lang="vi-VN" sz="1400" b="0" i="0" u="none" strike="noStrike" err="1">
                <a:solidFill>
                  <a:srgbClr val="000000"/>
                </a:solidFill>
                <a:effectLst/>
              </a:rPr>
              <a:t>Classes</a:t>
            </a:r>
            <a:r>
              <a:rPr lang="vi-VN" sz="1400" b="0" i="0" u="none" strike="noStrike">
                <a:solidFill>
                  <a:srgbClr val="000000"/>
                </a:solidFill>
                <a:effectLst/>
              </a:rPr>
              <a:t>: </a:t>
            </a:r>
            <a:r>
              <a:rPr lang="vi-VN" sz="1400" b="0" i="0" u="none" strike="noStrike" err="1">
                <a:solidFill>
                  <a:srgbClr val="000000"/>
                </a:solidFill>
                <a:effectLst/>
              </a:rPr>
              <a:t>Book</a:t>
            </a:r>
            <a:r>
              <a:rPr lang="vi-VN" sz="1400" b="0" i="0" u="none" strike="noStrike">
                <a:solidFill>
                  <a:srgbClr val="000000"/>
                </a:solidFill>
                <a:effectLst/>
              </a:rPr>
              <a:t>, </a:t>
            </a:r>
            <a:r>
              <a:rPr lang="vi-VN" sz="1400" b="0" i="0" u="none" strike="noStrike" err="1">
                <a:solidFill>
                  <a:srgbClr val="000000"/>
                </a:solidFill>
                <a:effectLst/>
              </a:rPr>
              <a:t>Reader</a:t>
            </a:r>
            <a:r>
              <a:rPr lang="vi-VN" sz="1400" b="0" i="0" u="none" strike="noStrike">
                <a:solidFill>
                  <a:srgbClr val="000000"/>
                </a:solidFill>
                <a:effectLst/>
              </a:rPr>
              <a:t>, </a:t>
            </a:r>
            <a:r>
              <a:rPr lang="vi-VN" sz="1400" b="0" i="0" u="none" strike="noStrike" err="1">
                <a:solidFill>
                  <a:srgbClr val="000000"/>
                </a:solidFill>
                <a:effectLst/>
              </a:rPr>
              <a:t>User</a:t>
            </a:r>
            <a:r>
              <a:rPr lang="vi-VN" sz="1400" b="0" i="0" u="none" strike="noStrike">
                <a:solidFill>
                  <a:srgbClr val="000000"/>
                </a:solidFill>
                <a:effectLst/>
              </a:rPr>
              <a:t>, </a:t>
            </a:r>
            <a:r>
              <a:rPr lang="vi-VN" sz="1400" b="0" i="0" u="none" strike="noStrike" err="1">
                <a:solidFill>
                  <a:srgbClr val="000000"/>
                </a:solidFill>
                <a:effectLst/>
              </a:rPr>
              <a:t>Category</a:t>
            </a:r>
            <a:r>
              <a:rPr lang="vi-VN" sz="1400" b="0" i="0" u="none" strike="noStrike">
                <a:solidFill>
                  <a:srgbClr val="000000"/>
                </a:solidFill>
                <a:effectLst/>
              </a:rPr>
              <a:t>, </a:t>
            </a:r>
            <a:r>
              <a:rPr lang="vi-VN" sz="1400" b="0" i="0" u="none" strike="noStrike" err="1">
                <a:solidFill>
                  <a:srgbClr val="000000"/>
                </a:solidFill>
                <a:effectLst/>
              </a:rPr>
              <a:t>Borrow</a:t>
            </a:r>
            <a:r>
              <a:rPr lang="vi-VN" sz="1400" b="0" i="0" u="none" strike="noStrike">
                <a:solidFill>
                  <a:srgbClr val="000000"/>
                </a:solidFill>
                <a:effectLst/>
              </a:rPr>
              <a:t> đều thực hiện </a:t>
            </a:r>
            <a:r>
              <a:rPr lang="vi-VN" sz="1400" b="0" i="0" u="none" strike="noStrike" err="1">
                <a:solidFill>
                  <a:srgbClr val="000000"/>
                </a:solidFill>
                <a:effectLst/>
              </a:rPr>
              <a:t>encapsulation</a:t>
            </a:r>
            <a:endParaRPr lang="vi-VN" sz="1400" b="0" i="0" u="none" strike="noStrike">
              <a:solidFill>
                <a:srgbClr val="000000"/>
              </a:solidFill>
              <a:effectLst/>
            </a:endParaRPr>
          </a:p>
          <a:p>
            <a:pPr lvl="1" fontAlgn="base"/>
            <a:r>
              <a:rPr lang="vi-VN" sz="1400" b="0" i="0" u="none" strike="noStrike" err="1">
                <a:solidFill>
                  <a:srgbClr val="000000"/>
                </a:solidFill>
                <a:effectLst/>
              </a:rPr>
              <a:t>Service</a:t>
            </a:r>
            <a:r>
              <a:rPr lang="vi-VN" sz="1400" b="0" i="0" u="none" strike="noStrike">
                <a:solidFill>
                  <a:srgbClr val="000000"/>
                </a:solidFill>
                <a:effectLst/>
              </a:rPr>
              <a:t> </a:t>
            </a:r>
            <a:r>
              <a:rPr lang="vi-VN" sz="1400" b="0" i="0" u="none" strike="noStrike" err="1">
                <a:solidFill>
                  <a:srgbClr val="000000"/>
                </a:solidFill>
                <a:effectLst/>
              </a:rPr>
              <a:t>Layer</a:t>
            </a:r>
            <a:r>
              <a:rPr lang="vi-VN" sz="1400" b="0" i="0" u="none" strike="noStrike">
                <a:solidFill>
                  <a:srgbClr val="000000"/>
                </a:solidFill>
                <a:effectLst/>
              </a:rPr>
              <a:t>: Các </a:t>
            </a:r>
            <a:r>
              <a:rPr lang="vi-VN" sz="1400" b="0" i="0" u="none" strike="noStrike" err="1">
                <a:solidFill>
                  <a:srgbClr val="000000"/>
                </a:solidFill>
                <a:effectLst/>
              </a:rPr>
              <a:t>ServiceImpl</a:t>
            </a:r>
            <a:r>
              <a:rPr lang="vi-VN" sz="1400" b="0" i="0" u="none" strike="noStrike">
                <a:solidFill>
                  <a:srgbClr val="000000"/>
                </a:solidFill>
                <a:effectLst/>
              </a:rPr>
              <a:t> </a:t>
            </a:r>
            <a:r>
              <a:rPr lang="vi-VN" sz="1400" b="0" i="0" u="none" strike="noStrike" err="1">
                <a:solidFill>
                  <a:srgbClr val="000000"/>
                </a:solidFill>
                <a:effectLst/>
              </a:rPr>
              <a:t>classes</a:t>
            </a:r>
            <a:r>
              <a:rPr lang="vi-VN" sz="1400" b="0" i="0" u="none" strike="noStrike">
                <a:solidFill>
                  <a:srgbClr val="000000"/>
                </a:solidFill>
                <a:effectLst/>
              </a:rPr>
              <a:t> đóng gói </a:t>
            </a:r>
            <a:r>
              <a:rPr lang="vi-VN" sz="1400" b="0" i="0" u="none" strike="noStrike" err="1">
                <a:solidFill>
                  <a:srgbClr val="000000"/>
                </a:solidFill>
                <a:effectLst/>
              </a:rPr>
              <a:t>business</a:t>
            </a:r>
            <a:r>
              <a:rPr lang="vi-VN" sz="1400" b="0" i="0" u="none" strike="noStrike">
                <a:solidFill>
                  <a:srgbClr val="000000"/>
                </a:solidFill>
                <a:effectLst/>
              </a:rPr>
              <a:t> </a:t>
            </a:r>
            <a:r>
              <a:rPr lang="vi-VN" sz="1400" b="0" i="0" u="none" strike="noStrike" err="1">
                <a:solidFill>
                  <a:srgbClr val="000000"/>
                </a:solidFill>
                <a:effectLst/>
              </a:rPr>
              <a:t>logic</a:t>
            </a:r>
            <a:endParaRPr lang="vi-VN" sz="1400" b="0" i="0" u="none" strike="noStrike">
              <a:solidFill>
                <a:srgbClr val="000000"/>
              </a:solidFill>
              <a:effectLst/>
            </a:endParaRPr>
          </a:p>
          <a:p>
            <a:pPr lvl="1" fontAlgn="base">
              <a:spcAft>
                <a:spcPts val="1200"/>
              </a:spcAft>
            </a:pPr>
            <a:r>
              <a:rPr lang="vi-VN" sz="1400" b="0" i="0" u="none" strike="noStrike">
                <a:solidFill>
                  <a:srgbClr val="000000"/>
                </a:solidFill>
                <a:effectLst/>
              </a:rPr>
              <a:t>DAO </a:t>
            </a:r>
            <a:r>
              <a:rPr lang="vi-VN" sz="1400" b="0" i="0" u="none" strike="noStrike" err="1">
                <a:solidFill>
                  <a:srgbClr val="000000"/>
                </a:solidFill>
                <a:effectLst/>
              </a:rPr>
              <a:t>Layer</a:t>
            </a:r>
            <a:r>
              <a:rPr lang="vi-VN" sz="1400" b="0" i="0" u="none" strike="noStrike">
                <a:solidFill>
                  <a:srgbClr val="000000"/>
                </a:solidFill>
                <a:effectLst/>
              </a:rPr>
              <a:t>: Các </a:t>
            </a:r>
            <a:r>
              <a:rPr lang="vi-VN" sz="1400" b="0" i="0" u="none" strike="noStrike" err="1">
                <a:solidFill>
                  <a:srgbClr val="000000"/>
                </a:solidFill>
                <a:effectLst/>
              </a:rPr>
              <a:t>DAOImpl</a:t>
            </a:r>
            <a:r>
              <a:rPr lang="vi-VN" sz="1400" b="0" i="0" u="none" strike="noStrike">
                <a:solidFill>
                  <a:srgbClr val="000000"/>
                </a:solidFill>
                <a:effectLst/>
              </a:rPr>
              <a:t> </a:t>
            </a:r>
            <a:r>
              <a:rPr lang="vi-VN" sz="1400" b="0" i="0" u="none" strike="noStrike" err="1">
                <a:solidFill>
                  <a:srgbClr val="000000"/>
                </a:solidFill>
                <a:effectLst/>
              </a:rPr>
              <a:t>classes</a:t>
            </a:r>
            <a:r>
              <a:rPr lang="vi-VN" sz="1400" b="0" i="0" u="none" strike="noStrike">
                <a:solidFill>
                  <a:srgbClr val="000000"/>
                </a:solidFill>
                <a:effectLst/>
              </a:rPr>
              <a:t> đóng gói </a:t>
            </a:r>
            <a:r>
              <a:rPr lang="vi-VN" sz="1400" b="0" i="0" u="none" strike="noStrike" err="1">
                <a:solidFill>
                  <a:srgbClr val="000000"/>
                </a:solidFill>
                <a:effectLst/>
              </a:rPr>
              <a:t>data</a:t>
            </a:r>
            <a:r>
              <a:rPr lang="vi-VN" sz="1400" b="0" i="0" u="none" strike="noStrike">
                <a:solidFill>
                  <a:srgbClr val="000000"/>
                </a:solidFill>
                <a:effectLst/>
              </a:rPr>
              <a:t> </a:t>
            </a:r>
            <a:r>
              <a:rPr lang="vi-VN" sz="1400" b="0" i="0" u="none" strike="noStrike" err="1">
                <a:solidFill>
                  <a:srgbClr val="000000"/>
                </a:solidFill>
                <a:effectLst/>
              </a:rPr>
              <a:t>access</a:t>
            </a:r>
            <a:r>
              <a:rPr lang="vi-VN" sz="1400" b="0" i="0" u="none" strike="noStrike">
                <a:solidFill>
                  <a:srgbClr val="000000"/>
                </a:solidFill>
                <a:effectLst/>
              </a:rPr>
              <a:t> </a:t>
            </a:r>
            <a:r>
              <a:rPr lang="vi-VN" sz="1400" b="0" i="0" u="none" strike="noStrike" err="1">
                <a:solidFill>
                  <a:srgbClr val="000000"/>
                </a:solidFill>
                <a:effectLst/>
              </a:rPr>
              <a:t>logic</a:t>
            </a:r>
            <a:endParaRPr lang="vi-VN" sz="1400" b="0" i="0" u="none" strike="noStrike">
              <a:solidFill>
                <a:srgbClr val="000000"/>
              </a:solidFill>
              <a:effectLst/>
            </a:endParaRPr>
          </a:p>
          <a:p>
            <a:pPr rtl="0">
              <a:spcBef>
                <a:spcPts val="1400"/>
              </a:spcBef>
              <a:spcAft>
                <a:spcPts val="400"/>
              </a:spcAft>
            </a:pPr>
            <a:r>
              <a:rPr lang="vi-VN" sz="1800" b="0" i="0" u="none" strike="noStrike">
                <a:solidFill>
                  <a:srgbClr val="000000"/>
                </a:solidFill>
                <a:effectLst/>
              </a:rPr>
              <a:t>Phân tích:</a:t>
            </a:r>
            <a:endParaRPr lang="vi-VN" b="0">
              <a:effectLst/>
            </a:endParaRPr>
          </a:p>
          <a:p>
            <a:pPr lvl="1">
              <a:spcAft>
                <a:spcPts val="500"/>
              </a:spcAft>
            </a:pPr>
            <a:r>
              <a:rPr lang="vi-VN" sz="1400" b="0" i="0" u="none" strike="noStrike">
                <a:solidFill>
                  <a:srgbClr val="000000"/>
                </a:solidFill>
                <a:effectLst/>
              </a:rPr>
              <a:t>Tất cả các </a:t>
            </a:r>
            <a:r>
              <a:rPr lang="vi-VN" sz="1400" b="0" i="0" u="none" strike="noStrike" err="1">
                <a:solidFill>
                  <a:srgbClr val="000000"/>
                </a:solidFill>
                <a:effectLst/>
              </a:rPr>
              <a:t>entity</a:t>
            </a:r>
            <a:r>
              <a:rPr lang="vi-VN" sz="1400" b="0" i="0" u="none" strike="noStrike">
                <a:solidFill>
                  <a:srgbClr val="000000"/>
                </a:solidFill>
                <a:effectLst/>
              </a:rPr>
              <a:t> </a:t>
            </a:r>
            <a:r>
              <a:rPr lang="vi-VN" sz="1400" b="0" i="0" u="none" strike="noStrike" err="1">
                <a:solidFill>
                  <a:srgbClr val="000000"/>
                </a:solidFill>
                <a:effectLst/>
              </a:rPr>
              <a:t>classes</a:t>
            </a:r>
            <a:r>
              <a:rPr lang="vi-VN" sz="1400" b="0" i="0" u="none" strike="noStrike">
                <a:solidFill>
                  <a:srgbClr val="000000"/>
                </a:solidFill>
                <a:effectLst/>
              </a:rPr>
              <a:t> đều ẩn các thuộc tính và chỉ cho phép truy cập thông qua các </a:t>
            </a:r>
            <a:r>
              <a:rPr lang="vi-VN" sz="1400" b="0" i="0" u="none" strike="noStrike" err="1">
                <a:solidFill>
                  <a:srgbClr val="000000"/>
                </a:solidFill>
                <a:effectLst/>
              </a:rPr>
              <a:t>methods</a:t>
            </a:r>
            <a:r>
              <a:rPr lang="vi-VN" sz="1400" b="0" i="0" u="none" strike="noStrike">
                <a:solidFill>
                  <a:srgbClr val="000000"/>
                </a:solidFill>
                <a:effectLst/>
              </a:rPr>
              <a:t>.</a:t>
            </a:r>
            <a:endParaRPr lang="vi-VN" b="0">
              <a:effectLst/>
            </a:endParaRPr>
          </a:p>
          <a:p>
            <a:pPr lvl="1" fontAlgn="base">
              <a:spcAft>
                <a:spcPts val="1200"/>
              </a:spcAft>
            </a:pPr>
            <a:r>
              <a:rPr lang="vi-VN" sz="1400" b="0" i="0" u="none" strike="noStrike" err="1">
                <a:solidFill>
                  <a:srgbClr val="188038"/>
                </a:solidFill>
                <a:effectLst/>
              </a:rPr>
              <a:t>Book</a:t>
            </a:r>
            <a:r>
              <a:rPr lang="vi-VN" sz="1400" b="0" i="0" u="none" strike="noStrike">
                <a:solidFill>
                  <a:srgbClr val="000000"/>
                </a:solidFill>
                <a:effectLst/>
              </a:rPr>
              <a:t>: Các thuộc tính </a:t>
            </a:r>
            <a:r>
              <a:rPr lang="vi-VN" sz="1400" b="0" i="0" u="none" strike="noStrike" err="1">
                <a:solidFill>
                  <a:srgbClr val="188038"/>
                </a:solidFill>
                <a:effectLst/>
              </a:rPr>
              <a:t>bookId</a:t>
            </a:r>
            <a:r>
              <a:rPr lang="vi-VN" sz="1400" b="0" i="0" u="none" strike="noStrike">
                <a:solidFill>
                  <a:srgbClr val="000000"/>
                </a:solidFill>
                <a:effectLst/>
              </a:rPr>
              <a:t>, </a:t>
            </a:r>
            <a:r>
              <a:rPr lang="vi-VN" sz="1400" b="0" i="0" u="none" strike="noStrike" err="1">
                <a:solidFill>
                  <a:srgbClr val="188038"/>
                </a:solidFill>
                <a:effectLst/>
              </a:rPr>
              <a:t>title</a:t>
            </a:r>
            <a:r>
              <a:rPr lang="vi-VN" sz="1400" b="0" i="0" u="none" strike="noStrike">
                <a:solidFill>
                  <a:srgbClr val="000000"/>
                </a:solidFill>
                <a:effectLst/>
              </a:rPr>
              <a:t>, </a:t>
            </a:r>
            <a:r>
              <a:rPr lang="vi-VN" sz="1400" b="0" i="0" u="none" strike="noStrike" err="1">
                <a:solidFill>
                  <a:srgbClr val="188038"/>
                </a:solidFill>
                <a:effectLst/>
              </a:rPr>
              <a:t>author</a:t>
            </a:r>
            <a:r>
              <a:rPr lang="vi-VN" sz="1400" b="0" i="0" u="none" strike="noStrike">
                <a:solidFill>
                  <a:srgbClr val="000000"/>
                </a:solidFill>
                <a:effectLst/>
              </a:rPr>
              <a:t>, </a:t>
            </a:r>
            <a:r>
              <a:rPr lang="vi-VN" sz="1400" b="0" i="0" u="none" strike="noStrike" err="1">
                <a:solidFill>
                  <a:srgbClr val="188038"/>
                </a:solidFill>
                <a:effectLst/>
              </a:rPr>
              <a:t>quantity</a:t>
            </a:r>
            <a:r>
              <a:rPr lang="vi-VN" sz="1400" b="0" i="0" u="none" strike="noStrike">
                <a:solidFill>
                  <a:srgbClr val="000000"/>
                </a:solidFill>
                <a:effectLst/>
              </a:rPr>
              <a:t> được khai báo là </a:t>
            </a:r>
            <a:r>
              <a:rPr lang="vi-VN" sz="1400" b="0" i="0" u="none" strike="noStrike" err="1">
                <a:solidFill>
                  <a:srgbClr val="000000"/>
                </a:solidFill>
                <a:effectLst/>
              </a:rPr>
              <a:t>private</a:t>
            </a:r>
            <a:r>
              <a:rPr lang="vi-VN" sz="1400" b="0" i="0" u="none" strike="noStrike">
                <a:solidFill>
                  <a:srgbClr val="000000"/>
                </a:solidFill>
                <a:effectLst/>
              </a:rPr>
              <a:t>. Truy cập thông qua các phương thức </a:t>
            </a:r>
            <a:r>
              <a:rPr lang="vi-VN" sz="1400" b="0" i="0" u="none" strike="noStrike" err="1">
                <a:solidFill>
                  <a:srgbClr val="188038"/>
                </a:solidFill>
                <a:effectLst/>
              </a:rPr>
              <a:t>getBookId</a:t>
            </a:r>
            <a:r>
              <a:rPr lang="vi-VN" sz="1400" b="0" i="0" u="none" strike="noStrike">
                <a:solidFill>
                  <a:srgbClr val="188038"/>
                </a:solidFill>
                <a:effectLst/>
              </a:rPr>
              <a:t>()</a:t>
            </a:r>
            <a:r>
              <a:rPr lang="vi-VN" sz="1400" b="0" i="0" u="none" strike="noStrike">
                <a:solidFill>
                  <a:srgbClr val="000000"/>
                </a:solidFill>
                <a:effectLst/>
              </a:rPr>
              <a:t>, </a:t>
            </a:r>
            <a:r>
              <a:rPr lang="vi-VN" sz="1400" b="0" i="0" u="none" strike="noStrike" err="1">
                <a:solidFill>
                  <a:srgbClr val="188038"/>
                </a:solidFill>
                <a:effectLst/>
              </a:rPr>
              <a:t>setTitle</a:t>
            </a:r>
            <a:r>
              <a:rPr lang="vi-VN" sz="1400" b="0" i="0" u="none" strike="noStrike">
                <a:solidFill>
                  <a:srgbClr val="188038"/>
                </a:solidFill>
                <a:effectLst/>
              </a:rPr>
              <a:t>()</a:t>
            </a:r>
            <a:r>
              <a:rPr lang="vi-VN" sz="1400" b="0" i="0" u="none" strike="noStrike">
                <a:solidFill>
                  <a:srgbClr val="000000"/>
                </a:solidFill>
                <a:effectLst/>
              </a:rPr>
              <a:t>.</a:t>
            </a:r>
          </a:p>
          <a:p>
            <a:pPr lvl="1"/>
            <a:r>
              <a:rPr lang="vi-VN" sz="1400" b="0" i="0" u="none" strike="noStrike" err="1">
                <a:solidFill>
                  <a:srgbClr val="188038"/>
                </a:solidFill>
                <a:effectLst/>
              </a:rPr>
              <a:t>Reader</a:t>
            </a:r>
            <a:r>
              <a:rPr lang="vi-VN" sz="1400" b="0" i="0" u="none" strike="noStrike">
                <a:solidFill>
                  <a:srgbClr val="000000"/>
                </a:solidFill>
                <a:effectLst/>
              </a:rPr>
              <a:t>: Các thuộc tính như </a:t>
            </a:r>
            <a:r>
              <a:rPr lang="vi-VN" sz="1400" b="0" i="0" u="none" strike="noStrike" err="1">
                <a:solidFill>
                  <a:srgbClr val="188038"/>
                </a:solidFill>
                <a:effectLst/>
              </a:rPr>
              <a:t>readerId</a:t>
            </a:r>
            <a:r>
              <a:rPr lang="vi-VN" sz="1400" b="0" i="0" u="none" strike="noStrike">
                <a:solidFill>
                  <a:srgbClr val="000000"/>
                </a:solidFill>
                <a:effectLst/>
              </a:rPr>
              <a:t>, </a:t>
            </a:r>
            <a:r>
              <a:rPr lang="vi-VN" sz="1400" b="0" i="0" u="none" strike="noStrike" err="1">
                <a:solidFill>
                  <a:srgbClr val="188038"/>
                </a:solidFill>
                <a:effectLst/>
              </a:rPr>
              <a:t>fullName</a:t>
            </a:r>
            <a:r>
              <a:rPr lang="vi-VN" sz="1400" b="0" i="0" u="none" strike="noStrike">
                <a:solidFill>
                  <a:srgbClr val="000000"/>
                </a:solidFill>
                <a:effectLst/>
              </a:rPr>
              <a:t>, </a:t>
            </a:r>
            <a:r>
              <a:rPr lang="vi-VN" sz="1400" b="0" i="0" u="none" strike="noStrike" err="1">
                <a:solidFill>
                  <a:srgbClr val="188038"/>
                </a:solidFill>
                <a:effectLst/>
              </a:rPr>
              <a:t>birthDate</a:t>
            </a:r>
            <a:r>
              <a:rPr lang="vi-VN" sz="1400" b="0" i="0" u="none" strike="noStrike">
                <a:solidFill>
                  <a:srgbClr val="000000"/>
                </a:solidFill>
                <a:effectLst/>
              </a:rPr>
              <a:t> cũng được khai báo là </a:t>
            </a:r>
            <a:r>
              <a:rPr lang="vi-VN" sz="1400" b="0" i="0" u="none" strike="noStrike" err="1">
                <a:solidFill>
                  <a:srgbClr val="000000"/>
                </a:solidFill>
                <a:effectLst/>
              </a:rPr>
              <a:t>private</a:t>
            </a:r>
            <a:r>
              <a:rPr lang="vi-VN" sz="1400" b="0" i="0" u="none" strike="noStrike">
                <a:solidFill>
                  <a:srgbClr val="000000"/>
                </a:solidFill>
                <a:effectLst/>
              </a:rPr>
              <a:t> và truy cập thông qua các </a:t>
            </a:r>
            <a:r>
              <a:rPr lang="vi-VN" sz="1400" b="0" i="0" u="none" strike="noStrike" err="1">
                <a:solidFill>
                  <a:srgbClr val="000000"/>
                </a:solidFill>
                <a:effectLst/>
              </a:rPr>
              <a:t>getter</a:t>
            </a:r>
            <a:r>
              <a:rPr lang="vi-VN" sz="1400" b="0" i="0" u="none" strike="noStrike">
                <a:solidFill>
                  <a:srgbClr val="000000"/>
                </a:solidFill>
                <a:effectLst/>
              </a:rPr>
              <a:t>/</a:t>
            </a:r>
            <a:r>
              <a:rPr lang="vi-VN" sz="1400" b="0" i="0" u="none" strike="noStrike" err="1">
                <a:solidFill>
                  <a:srgbClr val="000000"/>
                </a:solidFill>
                <a:effectLst/>
              </a:rPr>
              <a:t>setter</a:t>
            </a:r>
            <a:r>
              <a:rPr lang="vi-VN" sz="1400" b="0" i="0" u="none" strike="noStrike">
                <a:solidFill>
                  <a:srgbClr val="000000"/>
                </a:solidFill>
                <a:effectLst/>
              </a:rPr>
              <a:t>.</a:t>
            </a:r>
            <a:endParaRPr lang="en-US"/>
          </a:p>
        </p:txBody>
      </p:sp>
      <p:pic>
        <p:nvPicPr>
          <p:cNvPr id="8" name="Picture 7">
            <a:extLst>
              <a:ext uri="{FF2B5EF4-FFF2-40B4-BE49-F238E27FC236}">
                <a16:creationId xmlns:a16="http://schemas.microsoft.com/office/drawing/2014/main" id="{6B9A6D10-6BF6-FEDD-D478-37355E6B4E7B}"/>
              </a:ext>
            </a:extLst>
          </p:cNvPr>
          <p:cNvPicPr>
            <a:picLocks noChangeAspect="1"/>
          </p:cNvPicPr>
          <p:nvPr/>
        </p:nvPicPr>
        <p:blipFill>
          <a:blip r:embed="rId2"/>
          <a:stretch>
            <a:fillRect/>
          </a:stretch>
        </p:blipFill>
        <p:spPr>
          <a:xfrm>
            <a:off x="3537828" y="4001216"/>
            <a:ext cx="5001323" cy="2143424"/>
          </a:xfrm>
          <a:prstGeom prst="rect">
            <a:avLst/>
          </a:prstGeom>
        </p:spPr>
      </p:pic>
    </p:spTree>
    <p:extLst>
      <p:ext uri="{BB962C8B-B14F-4D97-AF65-F5344CB8AC3E}">
        <p14:creationId xmlns:p14="http://schemas.microsoft.com/office/powerpoint/2010/main" val="3935856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45003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161BB-FFCE-40C6-3BCB-67052945820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C45066-A375-4080-04A6-C12C3F27B00E}"/>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3" name="Title 2">
            <a:extLst>
              <a:ext uri="{FF2B5EF4-FFF2-40B4-BE49-F238E27FC236}">
                <a16:creationId xmlns:a16="http://schemas.microsoft.com/office/drawing/2014/main" id="{87191597-8D45-0977-BB07-672901A7EB57}"/>
              </a:ext>
            </a:extLst>
          </p:cNvPr>
          <p:cNvSpPr>
            <a:spLocks noGrp="1"/>
          </p:cNvSpPr>
          <p:nvPr>
            <p:ph type="title"/>
          </p:nvPr>
        </p:nvSpPr>
        <p:spPr/>
        <p:txBody>
          <a:bodyPr/>
          <a:lstStyle/>
          <a:p>
            <a:r>
              <a:rPr lang="en-US"/>
              <a:t>3.2 </a:t>
            </a:r>
            <a:r>
              <a:rPr lang="en-US" err="1"/>
              <a:t>Tính</a:t>
            </a:r>
            <a:r>
              <a:rPr lang="en-US"/>
              <a:t> </a:t>
            </a:r>
            <a:r>
              <a:rPr lang="en-US" err="1"/>
              <a:t>Kế</a:t>
            </a:r>
            <a:r>
              <a:rPr lang="en-US"/>
              <a:t> </a:t>
            </a:r>
            <a:r>
              <a:rPr lang="en-US" err="1"/>
              <a:t>Thừa</a:t>
            </a:r>
            <a:endParaRPr lang="en-US"/>
          </a:p>
        </p:txBody>
      </p:sp>
      <p:sp>
        <p:nvSpPr>
          <p:cNvPr id="5" name="Content Placeholder 4">
            <a:extLst>
              <a:ext uri="{FF2B5EF4-FFF2-40B4-BE49-F238E27FC236}">
                <a16:creationId xmlns:a16="http://schemas.microsoft.com/office/drawing/2014/main" id="{E53B941C-916A-ECBB-E08B-254CE9685D79}"/>
              </a:ext>
            </a:extLst>
          </p:cNvPr>
          <p:cNvSpPr>
            <a:spLocks noGrp="1"/>
          </p:cNvSpPr>
          <p:nvPr>
            <p:ph sz="quarter" idx="13"/>
          </p:nvPr>
        </p:nvSpPr>
        <p:spPr/>
        <p:txBody>
          <a:bodyPr lIns="91440" tIns="45720" rIns="91440" bIns="45720" anchor="t"/>
          <a:lstStyle/>
          <a:p>
            <a:pPr rtl="0">
              <a:spcBef>
                <a:spcPts val="1400"/>
              </a:spcBef>
              <a:spcAft>
                <a:spcPts val="400"/>
              </a:spcAft>
            </a:pPr>
            <a:r>
              <a:rPr lang="en-US" sz="1800" b="0" i="0" u="none" strike="noStrike" dirty="0" err="1">
                <a:solidFill>
                  <a:srgbClr val="000000"/>
                </a:solidFill>
                <a:effectLst/>
                <a:latin typeface="Aptos Display"/>
              </a:rPr>
              <a:t>Nhận</a:t>
            </a:r>
            <a:r>
              <a:rPr lang="en-US" sz="1800" b="0" i="0" u="none" strike="noStrike" dirty="0">
                <a:solidFill>
                  <a:srgbClr val="000000"/>
                </a:solidFill>
                <a:effectLst/>
                <a:latin typeface="Aptos Display"/>
              </a:rPr>
              <a:t> </a:t>
            </a:r>
            <a:r>
              <a:rPr lang="en-US" sz="1800" b="0" i="0" u="none" strike="noStrike" dirty="0" err="1">
                <a:solidFill>
                  <a:srgbClr val="000000"/>
                </a:solidFill>
                <a:effectLst/>
                <a:latin typeface="Aptos Display"/>
              </a:rPr>
              <a:t>dạng</a:t>
            </a:r>
            <a:r>
              <a:rPr lang="en-US" sz="1800" b="0" i="0" u="none" strike="noStrike" dirty="0">
                <a:solidFill>
                  <a:srgbClr val="000000"/>
                </a:solidFill>
                <a:effectLst/>
                <a:latin typeface="Aptos Display"/>
              </a:rPr>
              <a:t>:</a:t>
            </a:r>
            <a:endParaRPr lang="en-US" b="0">
              <a:effectLst/>
              <a:latin typeface="Aptos Display"/>
            </a:endParaRPr>
          </a:p>
          <a:p>
            <a:pPr lvl="1" fontAlgn="base">
              <a:spcAft>
                <a:spcPts val="1200"/>
              </a:spcAft>
            </a:pPr>
            <a:r>
              <a:rPr lang="en-US" sz="1400" b="0" i="0" u="none" strike="noStrike" dirty="0">
                <a:solidFill>
                  <a:srgbClr val="000000"/>
                </a:solidFill>
                <a:effectLst/>
                <a:latin typeface="Aptos Display"/>
              </a:rPr>
              <a:t>Report Hierarchy: Abstract Report class </a:t>
            </a:r>
            <a:r>
              <a:rPr lang="en-US" sz="1400" b="0" i="0" u="none" strike="noStrike" dirty="0" err="1">
                <a:solidFill>
                  <a:srgbClr val="000000"/>
                </a:solidFill>
                <a:effectLst/>
                <a:latin typeface="Aptos Display"/>
              </a:rPr>
              <a:t>với</a:t>
            </a:r>
            <a:r>
              <a:rPr lang="en-US" sz="1400" b="0" i="0" u="none" strike="noStrike" dirty="0">
                <a:solidFill>
                  <a:srgbClr val="000000"/>
                </a:solidFill>
                <a:effectLst/>
                <a:latin typeface="Aptos Display"/>
              </a:rPr>
              <a:t> </a:t>
            </a:r>
            <a:r>
              <a:rPr lang="en-US" sz="1400" b="0" i="0" u="none" strike="noStrike" dirty="0" err="1">
                <a:solidFill>
                  <a:srgbClr val="000000"/>
                </a:solidFill>
                <a:effectLst/>
                <a:latin typeface="Aptos Display"/>
              </a:rPr>
              <a:t>các</a:t>
            </a:r>
            <a:r>
              <a:rPr lang="en-US" sz="1400" b="0" i="0" u="none" strike="noStrike" dirty="0">
                <a:solidFill>
                  <a:srgbClr val="000000"/>
                </a:solidFill>
                <a:effectLst/>
                <a:latin typeface="Aptos Display"/>
              </a:rPr>
              <a:t> concrete implementations</a:t>
            </a:r>
            <a:r>
              <a:rPr lang="en-US" sz="1400" dirty="0">
                <a:solidFill>
                  <a:srgbClr val="000000"/>
                </a:solidFill>
                <a:latin typeface="Aptos Display"/>
              </a:rPr>
              <a:t> </a:t>
            </a:r>
            <a:r>
              <a:rPr lang="en-US" sz="1400" dirty="0" err="1">
                <a:solidFill>
                  <a:srgbClr val="000000"/>
                </a:solidFill>
                <a:latin typeface="Aptos Display"/>
              </a:rPr>
              <a:t>của</a:t>
            </a:r>
            <a:r>
              <a:rPr lang="en-US" sz="1400" dirty="0">
                <a:solidFill>
                  <a:srgbClr val="000000"/>
                </a:solidFill>
                <a:latin typeface="Aptos Display"/>
              </a:rPr>
              <a:t> </a:t>
            </a:r>
            <a:r>
              <a:rPr lang="en-US" sz="1400" dirty="0" err="1">
                <a:solidFill>
                  <a:srgbClr val="000000"/>
                </a:solidFill>
                <a:latin typeface="Aptos Display"/>
              </a:rPr>
              <a:t>BorrowingReport</a:t>
            </a:r>
            <a:r>
              <a:rPr lang="en-US" sz="1400" dirty="0">
                <a:solidFill>
                  <a:srgbClr val="000000"/>
                </a:solidFill>
                <a:latin typeface="Aptos Display"/>
              </a:rPr>
              <a:t> </a:t>
            </a:r>
            <a:r>
              <a:rPr lang="en-US" sz="1400" dirty="0" err="1">
                <a:solidFill>
                  <a:srgbClr val="000000"/>
                </a:solidFill>
                <a:latin typeface="Aptos Display"/>
              </a:rPr>
              <a:t>và</a:t>
            </a:r>
            <a:r>
              <a:rPr lang="en-US" sz="1400" dirty="0">
                <a:solidFill>
                  <a:srgbClr val="000000"/>
                </a:solidFill>
                <a:latin typeface="Aptos Display"/>
              </a:rPr>
              <a:t> </a:t>
            </a:r>
            <a:r>
              <a:rPr lang="en-US" sz="1400" dirty="0" err="1">
                <a:solidFill>
                  <a:srgbClr val="000000"/>
                </a:solidFill>
                <a:latin typeface="Aptos Display"/>
              </a:rPr>
              <a:t>PopularBooksReport</a:t>
            </a:r>
            <a:endParaRPr lang="en-US" sz="1400" b="0" i="0" u="none" strike="noStrike" dirty="0" err="1">
              <a:solidFill>
                <a:srgbClr val="000000"/>
              </a:solidFill>
              <a:effectLst/>
            </a:endParaRPr>
          </a:p>
          <a:p>
            <a:pPr lvl="1" fontAlgn="base">
              <a:spcAft>
                <a:spcPts val="1200"/>
              </a:spcAft>
            </a:pPr>
            <a:r>
              <a:rPr lang="en-US" sz="1400" b="0" i="0" u="none" strike="noStrike" dirty="0">
                <a:solidFill>
                  <a:srgbClr val="000000"/>
                </a:solidFill>
                <a:effectLst/>
                <a:latin typeface="Aptos Display"/>
              </a:rPr>
              <a:t>Entity Relationships: </a:t>
            </a:r>
            <a:r>
              <a:rPr lang="en-US" sz="1400" b="0" i="0" u="none" strike="noStrike" dirty="0" err="1">
                <a:solidFill>
                  <a:srgbClr val="000000"/>
                </a:solidFill>
                <a:effectLst/>
                <a:latin typeface="Aptos Display"/>
              </a:rPr>
              <a:t>Thể</a:t>
            </a:r>
            <a:r>
              <a:rPr lang="en-US" sz="1400" b="0" i="0" u="none" strike="noStrike" dirty="0">
                <a:solidFill>
                  <a:srgbClr val="000000"/>
                </a:solidFill>
                <a:effectLst/>
                <a:latin typeface="Aptos Display"/>
              </a:rPr>
              <a:t> </a:t>
            </a:r>
            <a:r>
              <a:rPr lang="en-US" sz="1400" b="0" i="0" u="none" strike="noStrike" dirty="0" err="1">
                <a:solidFill>
                  <a:srgbClr val="000000"/>
                </a:solidFill>
                <a:effectLst/>
                <a:latin typeface="Aptos Display"/>
              </a:rPr>
              <a:t>hiện</a:t>
            </a:r>
            <a:r>
              <a:rPr lang="en-US" sz="1400" b="0" i="0" u="none" strike="noStrike" dirty="0">
                <a:solidFill>
                  <a:srgbClr val="000000"/>
                </a:solidFill>
                <a:effectLst/>
                <a:latin typeface="Aptos Display"/>
              </a:rPr>
              <a:t> </a:t>
            </a:r>
            <a:r>
              <a:rPr lang="en-US" sz="1400" b="0" i="0" u="none" strike="noStrike" dirty="0" err="1">
                <a:solidFill>
                  <a:srgbClr val="000000"/>
                </a:solidFill>
                <a:effectLst/>
                <a:latin typeface="Aptos Display"/>
              </a:rPr>
              <a:t>quan</a:t>
            </a:r>
            <a:r>
              <a:rPr lang="en-US" sz="1400" b="0" i="0" u="none" strike="noStrike" dirty="0">
                <a:solidFill>
                  <a:srgbClr val="000000"/>
                </a:solidFill>
                <a:effectLst/>
                <a:latin typeface="Aptos Display"/>
              </a:rPr>
              <a:t> </a:t>
            </a:r>
            <a:r>
              <a:rPr lang="en-US" sz="1400" b="0" i="0" u="none" strike="noStrike" dirty="0" err="1">
                <a:solidFill>
                  <a:srgbClr val="000000"/>
                </a:solidFill>
                <a:effectLst/>
                <a:latin typeface="Aptos Display"/>
              </a:rPr>
              <a:t>hệ</a:t>
            </a:r>
            <a:r>
              <a:rPr lang="en-US" sz="1400" b="0" i="0" u="none" strike="noStrike" dirty="0">
                <a:solidFill>
                  <a:srgbClr val="000000"/>
                </a:solidFill>
                <a:effectLst/>
                <a:latin typeface="Aptos Display"/>
              </a:rPr>
              <a:t> IS-A </a:t>
            </a:r>
            <a:r>
              <a:rPr lang="en-US" sz="1400" b="0" i="0" u="none" strike="noStrike" dirty="0" err="1">
                <a:solidFill>
                  <a:srgbClr val="000000"/>
                </a:solidFill>
                <a:effectLst/>
                <a:latin typeface="Aptos Display"/>
              </a:rPr>
              <a:t>giữa</a:t>
            </a:r>
            <a:r>
              <a:rPr lang="en-US" sz="1400" b="0" i="0" u="none" strike="noStrike" dirty="0">
                <a:solidFill>
                  <a:srgbClr val="000000"/>
                </a:solidFill>
                <a:effectLst/>
                <a:latin typeface="Aptos Display"/>
              </a:rPr>
              <a:t> </a:t>
            </a:r>
            <a:r>
              <a:rPr lang="en-US" sz="1400" b="0" i="0" u="none" strike="noStrike" dirty="0" err="1">
                <a:solidFill>
                  <a:srgbClr val="000000"/>
                </a:solidFill>
                <a:effectLst/>
                <a:latin typeface="Aptos Display"/>
              </a:rPr>
              <a:t>các</a:t>
            </a:r>
            <a:r>
              <a:rPr lang="en-US" sz="1400" b="0" i="0" u="none" strike="noStrike" dirty="0">
                <a:solidFill>
                  <a:srgbClr val="000000"/>
                </a:solidFill>
                <a:effectLst/>
                <a:latin typeface="Aptos Display"/>
              </a:rPr>
              <a:t> entities</a:t>
            </a:r>
          </a:p>
          <a:p>
            <a:endParaRPr lang="en-US"/>
          </a:p>
        </p:txBody>
      </p:sp>
      <p:pic>
        <p:nvPicPr>
          <p:cNvPr id="8" name="Picture 7">
            <a:extLst>
              <a:ext uri="{FF2B5EF4-FFF2-40B4-BE49-F238E27FC236}">
                <a16:creationId xmlns:a16="http://schemas.microsoft.com/office/drawing/2014/main" id="{600784F9-2D3A-729D-182A-03E6E41628D4}"/>
              </a:ext>
            </a:extLst>
          </p:cNvPr>
          <p:cNvPicPr>
            <a:picLocks noChangeAspect="1"/>
          </p:cNvPicPr>
          <p:nvPr/>
        </p:nvPicPr>
        <p:blipFill>
          <a:blip r:embed="rId2"/>
          <a:stretch>
            <a:fillRect/>
          </a:stretch>
        </p:blipFill>
        <p:spPr>
          <a:xfrm>
            <a:off x="3818637" y="3077162"/>
            <a:ext cx="4991797" cy="3067478"/>
          </a:xfrm>
          <a:prstGeom prst="rect">
            <a:avLst/>
          </a:prstGeom>
        </p:spPr>
      </p:pic>
      <p:sp>
        <p:nvSpPr>
          <p:cNvPr id="10" name="TextBox 9">
            <a:extLst>
              <a:ext uri="{FF2B5EF4-FFF2-40B4-BE49-F238E27FC236}">
                <a16:creationId xmlns:a16="http://schemas.microsoft.com/office/drawing/2014/main" id="{F5A8997B-9F06-1479-66D5-87F1B890B421}"/>
              </a:ext>
            </a:extLst>
          </p:cNvPr>
          <p:cNvSpPr txBox="1"/>
          <p:nvPr/>
        </p:nvSpPr>
        <p:spPr>
          <a:xfrm>
            <a:off x="333566" y="1885364"/>
            <a:ext cx="7818396" cy="1005403"/>
          </a:xfrm>
          <a:prstGeom prst="rect">
            <a:avLst/>
          </a:prstGeom>
          <a:noFill/>
        </p:spPr>
        <p:txBody>
          <a:bodyPr wrap="square">
            <a:spAutoFit/>
          </a:bodyPr>
          <a:lstStyle/>
          <a:p>
            <a:pPr rtl="0">
              <a:spcBef>
                <a:spcPts val="1400"/>
              </a:spcBef>
              <a:spcAft>
                <a:spcPts val="400"/>
              </a:spcAft>
            </a:pPr>
            <a:r>
              <a:rPr lang="vi-VN" sz="1400" b="0" i="0" u="none" strike="noStrike">
                <a:solidFill>
                  <a:srgbClr val="000000"/>
                </a:solidFill>
                <a:effectLst/>
                <a:latin typeface="Aptos Display" panose="020B0004020202020204" pitchFamily="34" charset="0"/>
              </a:rPr>
              <a:t>Lợi ích:</a:t>
            </a:r>
            <a:endParaRPr lang="vi-VN" sz="1400" b="0">
              <a:effectLst/>
              <a:latin typeface="Aptos Display" panose="020B0004020202020204" pitchFamily="34" charset="0"/>
            </a:endParaRPr>
          </a:p>
          <a:p>
            <a:pPr lvl="1" fontAlgn="base">
              <a:buFont typeface="+mj-lt"/>
              <a:buAutoNum type="arabicPeriod"/>
            </a:pPr>
            <a:r>
              <a:rPr lang="en-US" sz="1400" b="0" i="0" u="none" strike="noStrike">
                <a:solidFill>
                  <a:srgbClr val="000000"/>
                </a:solidFill>
                <a:effectLst/>
                <a:latin typeface="Aptos Display" panose="020B0004020202020204" pitchFamily="34" charset="0"/>
              </a:rPr>
              <a:t> </a:t>
            </a:r>
            <a:r>
              <a:rPr lang="vi-VN" sz="1400" b="0" i="0" u="none" strike="noStrike">
                <a:solidFill>
                  <a:srgbClr val="000000"/>
                </a:solidFill>
                <a:effectLst/>
                <a:latin typeface="Aptos Display" panose="020B0004020202020204" pitchFamily="34" charset="0"/>
              </a:rPr>
              <a:t>Tái sử dụng </a:t>
            </a:r>
            <a:r>
              <a:rPr lang="vi-VN" sz="1400" b="0" i="0" u="none" strike="noStrike" err="1">
                <a:solidFill>
                  <a:srgbClr val="000000"/>
                </a:solidFill>
                <a:effectLst/>
                <a:latin typeface="Aptos Display" panose="020B0004020202020204" pitchFamily="34" charset="0"/>
              </a:rPr>
              <a:t>code</a:t>
            </a:r>
            <a:r>
              <a:rPr lang="vi-VN" sz="1400" b="0" i="0" u="none" strike="noStrike">
                <a:solidFill>
                  <a:srgbClr val="000000"/>
                </a:solidFill>
                <a:effectLst/>
                <a:latin typeface="Aptos Display" panose="020B0004020202020204" pitchFamily="34" charset="0"/>
              </a:rPr>
              <a:t>: Giảm lặp lại </a:t>
            </a:r>
            <a:r>
              <a:rPr lang="vi-VN" sz="1400" b="0" i="0" u="none" strike="noStrike" err="1">
                <a:solidFill>
                  <a:srgbClr val="000000"/>
                </a:solidFill>
                <a:effectLst/>
                <a:latin typeface="Aptos Display" panose="020B0004020202020204" pitchFamily="34" charset="0"/>
              </a:rPr>
              <a:t>code</a:t>
            </a:r>
            <a:r>
              <a:rPr lang="vi-VN" sz="1400" b="0" i="0" u="none" strike="noStrike">
                <a:solidFill>
                  <a:srgbClr val="000000"/>
                </a:solidFill>
                <a:effectLst/>
                <a:latin typeface="Aptos Display" panose="020B0004020202020204" pitchFamily="34" charset="0"/>
              </a:rPr>
              <a:t> bằng cách tái sử dụng các thuộc tính và phương thức của lớp cha.</a:t>
            </a:r>
          </a:p>
          <a:p>
            <a:pPr lvl="1" fontAlgn="base">
              <a:spcAft>
                <a:spcPts val="1200"/>
              </a:spcAft>
              <a:buFont typeface="+mj-lt"/>
              <a:buAutoNum type="arabicPeriod"/>
            </a:pPr>
            <a:r>
              <a:rPr lang="en-US" sz="1400" b="0" i="0" u="none" strike="noStrike">
                <a:solidFill>
                  <a:srgbClr val="000000"/>
                </a:solidFill>
                <a:effectLst/>
                <a:latin typeface="Aptos Display" panose="020B0004020202020204" pitchFamily="34" charset="0"/>
              </a:rPr>
              <a:t> </a:t>
            </a:r>
            <a:r>
              <a:rPr lang="vi-VN" sz="1400" b="0" i="0" u="none" strike="noStrike">
                <a:solidFill>
                  <a:srgbClr val="000000"/>
                </a:solidFill>
                <a:effectLst/>
                <a:latin typeface="Aptos Display" panose="020B0004020202020204" pitchFamily="34" charset="0"/>
              </a:rPr>
              <a:t>Mở rộng dễ dàng: Thêm các loại người dùng mới chỉ bằng cách kế thừa từ lớp </a:t>
            </a:r>
            <a:r>
              <a:rPr lang="vi-VN" sz="1400" b="0" i="0" u="none" strike="noStrike" err="1">
                <a:solidFill>
                  <a:srgbClr val="188038"/>
                </a:solidFill>
                <a:effectLst/>
                <a:latin typeface="Aptos Display" panose="020B0004020202020204" pitchFamily="34" charset="0"/>
              </a:rPr>
              <a:t>User</a:t>
            </a:r>
            <a:r>
              <a:rPr lang="vi-VN" sz="1400" b="0" i="0" u="none" strike="noStrike">
                <a:solidFill>
                  <a:srgbClr val="000000"/>
                </a:solidFill>
                <a:effectLst/>
                <a:latin typeface="Aptos Display" panose="020B0004020202020204" pitchFamily="34" charset="0"/>
              </a:rPr>
              <a:t>.</a:t>
            </a:r>
          </a:p>
        </p:txBody>
      </p:sp>
    </p:spTree>
    <p:extLst>
      <p:ext uri="{BB962C8B-B14F-4D97-AF65-F5344CB8AC3E}">
        <p14:creationId xmlns:p14="http://schemas.microsoft.com/office/powerpoint/2010/main" val="3926571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8B358-A972-ED41-D2EF-A9F02C14FF1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37933D-3FA0-688B-C558-5776851F0CA3}"/>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3" name="Title 2">
            <a:extLst>
              <a:ext uri="{FF2B5EF4-FFF2-40B4-BE49-F238E27FC236}">
                <a16:creationId xmlns:a16="http://schemas.microsoft.com/office/drawing/2014/main" id="{6FE03D98-5168-DDBE-30E2-C57661C8CA8F}"/>
              </a:ext>
            </a:extLst>
          </p:cNvPr>
          <p:cNvSpPr>
            <a:spLocks noGrp="1"/>
          </p:cNvSpPr>
          <p:nvPr>
            <p:ph type="title"/>
          </p:nvPr>
        </p:nvSpPr>
        <p:spPr/>
        <p:txBody>
          <a:bodyPr/>
          <a:lstStyle/>
          <a:p>
            <a:r>
              <a:rPr lang="en-US"/>
              <a:t>3.3 </a:t>
            </a:r>
            <a:r>
              <a:rPr lang="en-US" err="1"/>
              <a:t>Tính</a:t>
            </a:r>
            <a:r>
              <a:rPr lang="en-US"/>
              <a:t> </a:t>
            </a:r>
            <a:r>
              <a:rPr lang="en-US" err="1"/>
              <a:t>Trừu</a:t>
            </a:r>
            <a:r>
              <a:rPr lang="en-US"/>
              <a:t> </a:t>
            </a:r>
            <a:r>
              <a:rPr lang="en-US" err="1"/>
              <a:t>Tượng</a:t>
            </a:r>
            <a:endParaRPr lang="en-US"/>
          </a:p>
        </p:txBody>
      </p:sp>
      <p:sp>
        <p:nvSpPr>
          <p:cNvPr id="5" name="Content Placeholder 4">
            <a:extLst>
              <a:ext uri="{FF2B5EF4-FFF2-40B4-BE49-F238E27FC236}">
                <a16:creationId xmlns:a16="http://schemas.microsoft.com/office/drawing/2014/main" id="{DFC87EC8-0730-656D-831C-1CFC16C40FCA}"/>
              </a:ext>
            </a:extLst>
          </p:cNvPr>
          <p:cNvSpPr>
            <a:spLocks noGrp="1"/>
          </p:cNvSpPr>
          <p:nvPr>
            <p:ph sz="quarter" idx="13"/>
          </p:nvPr>
        </p:nvSpPr>
        <p:spPr/>
        <p:txBody>
          <a:bodyPr/>
          <a:lstStyle/>
          <a:p>
            <a:pPr rtl="0">
              <a:spcBef>
                <a:spcPts val="1400"/>
              </a:spcBef>
              <a:spcAft>
                <a:spcPts val="400"/>
              </a:spcAft>
            </a:pPr>
            <a:r>
              <a:rPr lang="en-US" sz="2400" b="0" i="0" u="none" strike="noStrike" err="1">
                <a:solidFill>
                  <a:srgbClr val="000000"/>
                </a:solidFill>
                <a:effectLst/>
              </a:rPr>
              <a:t>Thể</a:t>
            </a:r>
            <a:r>
              <a:rPr lang="en-US" sz="2400" b="0" i="0" u="none" strike="noStrike">
                <a:solidFill>
                  <a:srgbClr val="000000"/>
                </a:solidFill>
                <a:effectLst/>
              </a:rPr>
              <a:t> </a:t>
            </a:r>
            <a:r>
              <a:rPr lang="en-US" sz="2400" b="0" i="0" u="none" strike="noStrike" err="1">
                <a:solidFill>
                  <a:srgbClr val="000000"/>
                </a:solidFill>
                <a:effectLst/>
              </a:rPr>
              <a:t>hiện</a:t>
            </a:r>
            <a:r>
              <a:rPr lang="en-US" sz="2400" b="0" i="0" u="none" strike="noStrike">
                <a:solidFill>
                  <a:srgbClr val="000000"/>
                </a:solidFill>
                <a:effectLst/>
              </a:rPr>
              <a:t>:</a:t>
            </a:r>
            <a:endParaRPr lang="en-US" sz="1600" b="0">
              <a:effectLst/>
            </a:endParaRPr>
          </a:p>
          <a:p>
            <a:pPr lvl="1" fontAlgn="base"/>
            <a:r>
              <a:rPr lang="en-US" sz="1800" b="0" i="0" u="none" strike="noStrike">
                <a:solidFill>
                  <a:srgbClr val="000000"/>
                </a:solidFill>
                <a:effectLst/>
              </a:rPr>
              <a:t>Service Layer Abstraction: </a:t>
            </a:r>
            <a:r>
              <a:rPr lang="en-US" sz="1800" b="0" i="0" u="none" strike="noStrike" err="1">
                <a:solidFill>
                  <a:srgbClr val="000000"/>
                </a:solidFill>
                <a:effectLst/>
              </a:rPr>
              <a:t>Ẩn</a:t>
            </a:r>
            <a:r>
              <a:rPr lang="en-US" sz="1800" b="0" i="0" u="none" strike="noStrike">
                <a:solidFill>
                  <a:srgbClr val="000000"/>
                </a:solidFill>
                <a:effectLst/>
              </a:rPr>
              <a:t> chi </a:t>
            </a:r>
            <a:r>
              <a:rPr lang="en-US" sz="1800" b="0" i="0" u="none" strike="noStrike" err="1">
                <a:solidFill>
                  <a:srgbClr val="000000"/>
                </a:solidFill>
                <a:effectLst/>
              </a:rPr>
              <a:t>tiết</a:t>
            </a:r>
            <a:r>
              <a:rPr lang="en-US" sz="1800" b="0" i="0" u="none" strike="noStrike">
                <a:solidFill>
                  <a:srgbClr val="000000"/>
                </a:solidFill>
                <a:effectLst/>
              </a:rPr>
              <a:t> implementation </a:t>
            </a:r>
            <a:r>
              <a:rPr lang="en-US" sz="1800" b="0" i="0" u="none" strike="noStrike" err="1">
                <a:solidFill>
                  <a:srgbClr val="000000"/>
                </a:solidFill>
                <a:effectLst/>
              </a:rPr>
              <a:t>của</a:t>
            </a:r>
            <a:r>
              <a:rPr lang="en-US" sz="1800" b="0" i="0" u="none" strike="noStrike">
                <a:solidFill>
                  <a:srgbClr val="000000"/>
                </a:solidFill>
                <a:effectLst/>
              </a:rPr>
              <a:t> DAO</a:t>
            </a:r>
          </a:p>
          <a:p>
            <a:pPr lvl="1" fontAlgn="base">
              <a:spcAft>
                <a:spcPts val="1200"/>
              </a:spcAft>
            </a:pPr>
            <a:r>
              <a:rPr lang="en-US" sz="1800" b="0" i="0" u="none" strike="noStrike">
                <a:solidFill>
                  <a:srgbClr val="000000"/>
                </a:solidFill>
                <a:effectLst/>
              </a:rPr>
              <a:t>Report Abstraction: Abstract Report class </a:t>
            </a:r>
            <a:r>
              <a:rPr lang="en-US" sz="1800" b="0" i="0" u="none" strike="noStrike" err="1">
                <a:solidFill>
                  <a:srgbClr val="000000"/>
                </a:solidFill>
                <a:effectLst/>
              </a:rPr>
              <a:t>định</a:t>
            </a:r>
            <a:r>
              <a:rPr lang="en-US" sz="1800" b="0" i="0" u="none" strike="noStrike">
                <a:solidFill>
                  <a:srgbClr val="000000"/>
                </a:solidFill>
                <a:effectLst/>
              </a:rPr>
              <a:t> </a:t>
            </a:r>
            <a:r>
              <a:rPr lang="en-US" sz="1800" b="0" i="0" u="none" strike="noStrike" err="1">
                <a:solidFill>
                  <a:srgbClr val="000000"/>
                </a:solidFill>
                <a:effectLst/>
              </a:rPr>
              <a:t>nghĩa</a:t>
            </a:r>
            <a:r>
              <a:rPr lang="en-US" sz="1800" b="0" i="0" u="none" strike="noStrike">
                <a:solidFill>
                  <a:srgbClr val="000000"/>
                </a:solidFill>
                <a:effectLst/>
              </a:rPr>
              <a:t> contract</a:t>
            </a:r>
          </a:p>
          <a:p>
            <a:pPr lvl="1" fontAlgn="base">
              <a:spcAft>
                <a:spcPts val="1200"/>
              </a:spcAft>
            </a:pPr>
            <a:r>
              <a:rPr lang="en-US" sz="1800" b="0" i="0" u="none" strike="noStrike">
                <a:solidFill>
                  <a:srgbClr val="000000"/>
                </a:solidFill>
                <a:effectLst/>
              </a:rPr>
              <a:t>Data Access Abstraction: DAO pattern </a:t>
            </a:r>
            <a:r>
              <a:rPr lang="en-US" sz="1800" b="0" i="0" u="none" strike="noStrike" err="1">
                <a:solidFill>
                  <a:srgbClr val="000000"/>
                </a:solidFill>
                <a:effectLst/>
              </a:rPr>
              <a:t>ẩn</a:t>
            </a:r>
            <a:r>
              <a:rPr lang="en-US" sz="1800" b="0" i="0" u="none" strike="noStrike">
                <a:solidFill>
                  <a:srgbClr val="000000"/>
                </a:solidFill>
                <a:effectLst/>
              </a:rPr>
              <a:t> chi </a:t>
            </a:r>
            <a:r>
              <a:rPr lang="en-US" sz="1800" b="0" i="0" u="none" strike="noStrike" err="1">
                <a:solidFill>
                  <a:srgbClr val="000000"/>
                </a:solidFill>
                <a:effectLst/>
              </a:rPr>
              <a:t>tiết</a:t>
            </a:r>
            <a:r>
              <a:rPr lang="en-US" sz="1800" b="0" i="0" u="none" strike="noStrike">
                <a:solidFill>
                  <a:srgbClr val="000000"/>
                </a:solidFill>
                <a:effectLst/>
              </a:rPr>
              <a:t> database access</a:t>
            </a:r>
          </a:p>
          <a:p>
            <a:pPr rtl="0">
              <a:spcBef>
                <a:spcPts val="1400"/>
              </a:spcBef>
              <a:spcAft>
                <a:spcPts val="400"/>
              </a:spcAft>
            </a:pPr>
            <a:r>
              <a:rPr lang="en-US" sz="2400" b="0" i="0" u="none" strike="noStrike" err="1">
                <a:solidFill>
                  <a:srgbClr val="000000"/>
                </a:solidFill>
                <a:effectLst/>
              </a:rPr>
              <a:t>Lợi</a:t>
            </a:r>
            <a:r>
              <a:rPr lang="en-US" sz="2400" b="0" i="0" u="none" strike="noStrike">
                <a:solidFill>
                  <a:srgbClr val="000000"/>
                </a:solidFill>
                <a:effectLst/>
              </a:rPr>
              <a:t> </a:t>
            </a:r>
            <a:r>
              <a:rPr lang="en-US" sz="2400" b="0" i="0" u="none" strike="noStrike" err="1">
                <a:solidFill>
                  <a:srgbClr val="000000"/>
                </a:solidFill>
                <a:effectLst/>
              </a:rPr>
              <a:t>ích</a:t>
            </a:r>
            <a:r>
              <a:rPr lang="en-US" sz="2400" b="0" i="0" u="none" strike="noStrike">
                <a:solidFill>
                  <a:srgbClr val="000000"/>
                </a:solidFill>
                <a:effectLst/>
              </a:rPr>
              <a:t>:</a:t>
            </a:r>
            <a:endParaRPr lang="en-US" sz="3600" b="0">
              <a:effectLst/>
            </a:endParaRPr>
          </a:p>
          <a:p>
            <a:pPr lvl="1" fontAlgn="base">
              <a:buFont typeface="+mj-lt"/>
              <a:buAutoNum type="arabicPeriod"/>
            </a:pPr>
            <a:r>
              <a:rPr lang="en-US" sz="1800" b="0" i="0" u="none" strike="noStrike" err="1">
                <a:solidFill>
                  <a:srgbClr val="000000"/>
                </a:solidFill>
                <a:effectLst/>
              </a:rPr>
              <a:t>Ẩn</a:t>
            </a:r>
            <a:r>
              <a:rPr lang="en-US" sz="1800" b="0" i="0" u="none" strike="noStrike">
                <a:solidFill>
                  <a:srgbClr val="000000"/>
                </a:solidFill>
                <a:effectLst/>
              </a:rPr>
              <a:t> chi </a:t>
            </a:r>
            <a:r>
              <a:rPr lang="en-US" sz="1800" b="0" i="0" u="none" strike="noStrike" err="1">
                <a:solidFill>
                  <a:srgbClr val="000000"/>
                </a:solidFill>
                <a:effectLst/>
              </a:rPr>
              <a:t>tiết</a:t>
            </a:r>
            <a:r>
              <a:rPr lang="en-US" sz="1800" b="0" i="0" u="none" strike="noStrike">
                <a:solidFill>
                  <a:srgbClr val="000000"/>
                </a:solidFill>
                <a:effectLst/>
              </a:rPr>
              <a:t> database operations</a:t>
            </a:r>
          </a:p>
          <a:p>
            <a:pPr lvl="1" fontAlgn="base">
              <a:spcAft>
                <a:spcPts val="1200"/>
              </a:spcAft>
              <a:buFont typeface="+mj-lt"/>
              <a:buAutoNum type="arabicPeriod"/>
            </a:pPr>
            <a:r>
              <a:rPr lang="en-US" sz="1800" b="0" i="0" u="none" strike="noStrike" err="1">
                <a:solidFill>
                  <a:srgbClr val="000000"/>
                </a:solidFill>
                <a:effectLst/>
              </a:rPr>
              <a:t>Dễ</a:t>
            </a:r>
            <a:r>
              <a:rPr lang="en-US" sz="1800" b="0" i="0" u="none" strike="noStrike">
                <a:solidFill>
                  <a:srgbClr val="000000"/>
                </a:solidFill>
                <a:effectLst/>
              </a:rPr>
              <a:t> </a:t>
            </a:r>
            <a:r>
              <a:rPr lang="en-US" sz="1800" b="0" i="0" u="none" strike="noStrike" err="1">
                <a:solidFill>
                  <a:srgbClr val="000000"/>
                </a:solidFill>
                <a:effectLst/>
              </a:rPr>
              <a:t>dàng</a:t>
            </a:r>
            <a:r>
              <a:rPr lang="en-US" sz="1800" b="0" i="0" u="none" strike="noStrike">
                <a:solidFill>
                  <a:srgbClr val="000000"/>
                </a:solidFill>
                <a:effectLst/>
              </a:rPr>
              <a:t> </a:t>
            </a:r>
            <a:r>
              <a:rPr lang="en-US" sz="1800" b="0" i="0" u="none" strike="noStrike" err="1">
                <a:solidFill>
                  <a:srgbClr val="000000"/>
                </a:solidFill>
                <a:effectLst/>
              </a:rPr>
              <a:t>thay</a:t>
            </a:r>
            <a:r>
              <a:rPr lang="en-US" sz="1800" b="0" i="0" u="none" strike="noStrike">
                <a:solidFill>
                  <a:srgbClr val="000000"/>
                </a:solidFill>
                <a:effectLst/>
              </a:rPr>
              <a:t> </a:t>
            </a:r>
            <a:r>
              <a:rPr lang="en-US" sz="1800" b="0" i="0" u="none" strike="noStrike" err="1">
                <a:solidFill>
                  <a:srgbClr val="000000"/>
                </a:solidFill>
                <a:effectLst/>
              </a:rPr>
              <a:t>đổi</a:t>
            </a:r>
            <a:r>
              <a:rPr lang="en-US" sz="1800" b="0" i="0" u="none" strike="noStrike">
                <a:solidFill>
                  <a:srgbClr val="000000"/>
                </a:solidFill>
                <a:effectLst/>
              </a:rPr>
              <a:t> database schema</a:t>
            </a:r>
          </a:p>
          <a:p>
            <a:pPr lvl="1" fontAlgn="base">
              <a:spcAft>
                <a:spcPts val="1200"/>
              </a:spcAft>
              <a:buFont typeface="+mj-lt"/>
              <a:buAutoNum type="arabicPeriod"/>
            </a:pPr>
            <a:r>
              <a:rPr lang="en-US" sz="1800" b="0" i="0" u="none" strike="noStrike">
                <a:solidFill>
                  <a:srgbClr val="000000"/>
                </a:solidFill>
                <a:effectLst/>
              </a:rPr>
              <a:t>Centralized data access logic</a:t>
            </a:r>
          </a:p>
          <a:p>
            <a:endParaRPr lang="en-US" sz="3600"/>
          </a:p>
        </p:txBody>
      </p:sp>
      <p:pic>
        <p:nvPicPr>
          <p:cNvPr id="6" name="Picture 5">
            <a:extLst>
              <a:ext uri="{FF2B5EF4-FFF2-40B4-BE49-F238E27FC236}">
                <a16:creationId xmlns:a16="http://schemas.microsoft.com/office/drawing/2014/main" id="{600414A0-9DEF-5651-1291-BA9718D132F9}"/>
              </a:ext>
            </a:extLst>
          </p:cNvPr>
          <p:cNvPicPr>
            <a:picLocks noChangeAspect="1"/>
          </p:cNvPicPr>
          <p:nvPr/>
        </p:nvPicPr>
        <p:blipFill>
          <a:blip r:embed="rId2"/>
          <a:stretch>
            <a:fillRect/>
          </a:stretch>
        </p:blipFill>
        <p:spPr>
          <a:xfrm>
            <a:off x="3809298" y="4314986"/>
            <a:ext cx="5029902" cy="1362265"/>
          </a:xfrm>
          <a:prstGeom prst="rect">
            <a:avLst/>
          </a:prstGeom>
        </p:spPr>
      </p:pic>
    </p:spTree>
    <p:extLst>
      <p:ext uri="{BB962C8B-B14F-4D97-AF65-F5344CB8AC3E}">
        <p14:creationId xmlns:p14="http://schemas.microsoft.com/office/powerpoint/2010/main" val="112530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07CE5-362E-245B-79CE-3B775EB7EE4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A9AFF-C8C7-51B4-4168-9E9C10C6C8A4}"/>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3" name="Title 2">
            <a:extLst>
              <a:ext uri="{FF2B5EF4-FFF2-40B4-BE49-F238E27FC236}">
                <a16:creationId xmlns:a16="http://schemas.microsoft.com/office/drawing/2014/main" id="{80371E52-152E-BDCB-9B76-7B94CD2455AE}"/>
              </a:ext>
            </a:extLst>
          </p:cNvPr>
          <p:cNvSpPr>
            <a:spLocks noGrp="1"/>
          </p:cNvSpPr>
          <p:nvPr>
            <p:ph type="title"/>
          </p:nvPr>
        </p:nvSpPr>
        <p:spPr/>
        <p:txBody>
          <a:bodyPr/>
          <a:lstStyle/>
          <a:p>
            <a:r>
              <a:rPr lang="en-US"/>
              <a:t>3.4 </a:t>
            </a:r>
            <a:r>
              <a:rPr lang="en-US" err="1"/>
              <a:t>Tính</a:t>
            </a:r>
            <a:r>
              <a:rPr lang="en-US"/>
              <a:t> </a:t>
            </a:r>
            <a:r>
              <a:rPr lang="en-US" err="1"/>
              <a:t>Đa</a:t>
            </a:r>
            <a:r>
              <a:rPr lang="en-US"/>
              <a:t> </a:t>
            </a:r>
            <a:r>
              <a:rPr lang="en-US" err="1"/>
              <a:t>Hình</a:t>
            </a:r>
            <a:endParaRPr lang="en-US"/>
          </a:p>
        </p:txBody>
      </p:sp>
      <p:sp>
        <p:nvSpPr>
          <p:cNvPr id="5" name="Content Placeholder 4">
            <a:extLst>
              <a:ext uri="{FF2B5EF4-FFF2-40B4-BE49-F238E27FC236}">
                <a16:creationId xmlns:a16="http://schemas.microsoft.com/office/drawing/2014/main" id="{9786E5E9-799E-FE8E-7C64-9D009E6B4895}"/>
              </a:ext>
            </a:extLst>
          </p:cNvPr>
          <p:cNvSpPr>
            <a:spLocks noGrp="1"/>
          </p:cNvSpPr>
          <p:nvPr>
            <p:ph sz="quarter" idx="13"/>
          </p:nvPr>
        </p:nvSpPr>
        <p:spPr/>
        <p:txBody>
          <a:bodyPr/>
          <a:lstStyle/>
          <a:p>
            <a:pPr rtl="0">
              <a:spcBef>
                <a:spcPts val="1400"/>
              </a:spcBef>
              <a:spcAft>
                <a:spcPts val="400"/>
              </a:spcAft>
            </a:pPr>
            <a:r>
              <a:rPr lang="vi-VN" sz="1800" b="0" i="0" u="none" strike="noStrike">
                <a:solidFill>
                  <a:srgbClr val="000000"/>
                </a:solidFill>
                <a:effectLst/>
                <a:latin typeface="Times New Roman" panose="02020603050405020304" pitchFamily="18" charset="0"/>
              </a:rPr>
              <a:t>Thể hiện:</a:t>
            </a:r>
            <a:endParaRPr lang="vi-VN" sz="1200" b="0">
              <a:effectLst/>
            </a:endParaRPr>
          </a:p>
          <a:p>
            <a:pPr lvl="1" fontAlgn="base"/>
            <a:r>
              <a:rPr lang="vi-VN" sz="1400" b="0" i="0" u="none" strike="noStrike" err="1">
                <a:solidFill>
                  <a:srgbClr val="188038"/>
                </a:solidFill>
                <a:effectLst/>
                <a:latin typeface="Times New Roman" panose="02020603050405020304" pitchFamily="18" charset="0"/>
              </a:rPr>
              <a:t>Method</a:t>
            </a:r>
            <a:r>
              <a:rPr lang="vi-VN" sz="1400" b="0" i="0" u="none" strike="noStrike">
                <a:solidFill>
                  <a:srgbClr val="188038"/>
                </a:solidFill>
                <a:effectLst/>
                <a:latin typeface="Times New Roman" panose="02020603050405020304" pitchFamily="18" charset="0"/>
              </a:rPr>
              <a:t> </a:t>
            </a:r>
            <a:r>
              <a:rPr lang="vi-VN" sz="1400" b="0" i="0" u="none" strike="noStrike" err="1">
                <a:solidFill>
                  <a:srgbClr val="188038"/>
                </a:solidFill>
                <a:effectLst/>
                <a:latin typeface="Times New Roman" panose="02020603050405020304" pitchFamily="18" charset="0"/>
              </a:rPr>
              <a:t>Overriding</a:t>
            </a:r>
            <a:r>
              <a:rPr lang="vi-VN" sz="1400" b="0" i="0" u="none" strike="noStrike">
                <a:solidFill>
                  <a:srgbClr val="188038"/>
                </a:solidFill>
                <a:effectLst/>
                <a:latin typeface="Times New Roman" panose="02020603050405020304" pitchFamily="18" charset="0"/>
              </a:rPr>
              <a:t>: Trong </a:t>
            </a:r>
            <a:r>
              <a:rPr lang="vi-VN" sz="1400" b="0" i="0" u="none" strike="noStrike" err="1">
                <a:solidFill>
                  <a:srgbClr val="188038"/>
                </a:solidFill>
                <a:effectLst/>
                <a:latin typeface="Times New Roman" panose="02020603050405020304" pitchFamily="18" charset="0"/>
              </a:rPr>
              <a:t>Report</a:t>
            </a:r>
            <a:r>
              <a:rPr lang="vi-VN" sz="1400" b="0" i="0" u="none" strike="noStrike">
                <a:solidFill>
                  <a:srgbClr val="188038"/>
                </a:solidFill>
                <a:effectLst/>
                <a:latin typeface="Times New Roman" panose="02020603050405020304" pitchFamily="18" charset="0"/>
              </a:rPr>
              <a:t> </a:t>
            </a:r>
            <a:r>
              <a:rPr lang="vi-VN" sz="1400" b="0" i="0" u="none" strike="noStrike" err="1">
                <a:solidFill>
                  <a:srgbClr val="188038"/>
                </a:solidFill>
                <a:effectLst/>
                <a:latin typeface="Times New Roman" panose="02020603050405020304" pitchFamily="18" charset="0"/>
              </a:rPr>
              <a:t>classes</a:t>
            </a:r>
            <a:endParaRPr lang="vi-VN" sz="1400" b="0" i="0" u="none" strike="noStrike">
              <a:solidFill>
                <a:srgbClr val="000000"/>
              </a:solidFill>
              <a:effectLst/>
              <a:latin typeface="Times New Roman" panose="02020603050405020304" pitchFamily="18" charset="0"/>
            </a:endParaRPr>
          </a:p>
          <a:p>
            <a:pPr lvl="1" fontAlgn="base"/>
            <a:r>
              <a:rPr lang="vi-VN" sz="1400" b="0" i="0" u="none" strike="noStrike" err="1">
                <a:solidFill>
                  <a:srgbClr val="188038"/>
                </a:solidFill>
                <a:effectLst/>
                <a:latin typeface="Times New Roman" panose="02020603050405020304" pitchFamily="18" charset="0"/>
              </a:rPr>
              <a:t>Runtime</a:t>
            </a:r>
            <a:r>
              <a:rPr lang="vi-VN" sz="1400" b="0" i="0" u="none" strike="noStrike">
                <a:solidFill>
                  <a:srgbClr val="188038"/>
                </a:solidFill>
                <a:effectLst/>
                <a:latin typeface="Times New Roman" panose="02020603050405020304" pitchFamily="18" charset="0"/>
              </a:rPr>
              <a:t> </a:t>
            </a:r>
            <a:r>
              <a:rPr lang="vi-VN" sz="1400" b="0" i="0" u="none" strike="noStrike" err="1">
                <a:solidFill>
                  <a:srgbClr val="188038"/>
                </a:solidFill>
                <a:effectLst/>
                <a:latin typeface="Times New Roman" panose="02020603050405020304" pitchFamily="18" charset="0"/>
              </a:rPr>
              <a:t>Polymorphism</a:t>
            </a:r>
            <a:r>
              <a:rPr lang="vi-VN" sz="1400" b="0" i="0" u="none" strike="noStrike">
                <a:solidFill>
                  <a:srgbClr val="188038"/>
                </a:solidFill>
                <a:effectLst/>
                <a:latin typeface="Times New Roman" panose="02020603050405020304" pitchFamily="18" charset="0"/>
              </a:rPr>
              <a:t>: Xử lý các loại </a:t>
            </a:r>
            <a:r>
              <a:rPr lang="vi-VN" sz="1400" b="0" i="0" u="none" strike="noStrike" err="1">
                <a:solidFill>
                  <a:srgbClr val="188038"/>
                </a:solidFill>
                <a:effectLst/>
                <a:latin typeface="Times New Roman" panose="02020603050405020304" pitchFamily="18" charset="0"/>
              </a:rPr>
              <a:t>Report</a:t>
            </a:r>
            <a:r>
              <a:rPr lang="vi-VN" sz="1400" b="0" i="0" u="none" strike="noStrike">
                <a:solidFill>
                  <a:srgbClr val="188038"/>
                </a:solidFill>
                <a:effectLst/>
                <a:latin typeface="Times New Roman" panose="02020603050405020304" pitchFamily="18" charset="0"/>
              </a:rPr>
              <a:t> khác nhau</a:t>
            </a:r>
            <a:endParaRPr lang="vi-VN" sz="1400" b="0" i="0" u="none" strike="noStrike">
              <a:solidFill>
                <a:srgbClr val="000000"/>
              </a:solidFill>
              <a:effectLst/>
              <a:latin typeface="Times New Roman" panose="02020603050405020304" pitchFamily="18" charset="0"/>
            </a:endParaRPr>
          </a:p>
          <a:p>
            <a:pPr rtl="0">
              <a:spcBef>
                <a:spcPts val="1400"/>
              </a:spcBef>
              <a:spcAft>
                <a:spcPts val="400"/>
              </a:spcAft>
            </a:pPr>
            <a:r>
              <a:rPr lang="vi-VN" sz="1800" b="0" i="0" u="none" strike="noStrike">
                <a:solidFill>
                  <a:srgbClr val="000000"/>
                </a:solidFill>
                <a:effectLst/>
                <a:latin typeface="Times New Roman" panose="02020603050405020304" pitchFamily="18" charset="0"/>
              </a:rPr>
              <a:t>Phân tích:</a:t>
            </a:r>
            <a:endParaRPr lang="vi-VN" sz="1200" b="0">
              <a:effectLst/>
            </a:endParaRPr>
          </a:p>
          <a:p>
            <a:pPr lvl="1" fontAlgn="base">
              <a:spcAft>
                <a:spcPts val="1200"/>
              </a:spcAft>
            </a:pPr>
            <a:r>
              <a:rPr lang="vi-VN" sz="1400" b="0" i="0" u="none" strike="noStrike" err="1">
                <a:solidFill>
                  <a:srgbClr val="188038"/>
                </a:solidFill>
                <a:effectLst/>
                <a:latin typeface="Times New Roman" panose="02020603050405020304" pitchFamily="18" charset="0"/>
              </a:rPr>
              <a:t>BorrowService</a:t>
            </a:r>
            <a:r>
              <a:rPr lang="vi-VN" sz="1400" b="0" i="0" u="none" strike="noStrike">
                <a:solidFill>
                  <a:srgbClr val="000000"/>
                </a:solidFill>
                <a:effectLst/>
                <a:latin typeface="Times New Roman" panose="02020603050405020304" pitchFamily="18" charset="0"/>
              </a:rPr>
              <a:t> chỉ định nghĩa các hành động "Cần làm gì", không chỉ rõ "Làm như thế nào".</a:t>
            </a:r>
          </a:p>
          <a:p>
            <a:pPr lvl="1"/>
            <a:r>
              <a:rPr lang="vi-VN" sz="1400" b="0" i="0" u="none" strike="noStrike" err="1">
                <a:solidFill>
                  <a:srgbClr val="188038"/>
                </a:solidFill>
                <a:effectLst/>
                <a:latin typeface="Times New Roman" panose="02020603050405020304" pitchFamily="18" charset="0"/>
              </a:rPr>
              <a:t>BorrowServiceImpl</a:t>
            </a:r>
            <a:r>
              <a:rPr lang="vi-VN" sz="1400" b="0" i="0" u="none" strike="noStrike">
                <a:solidFill>
                  <a:srgbClr val="000000"/>
                </a:solidFill>
                <a:effectLst/>
                <a:latin typeface="Times New Roman" panose="02020603050405020304" pitchFamily="18" charset="0"/>
              </a:rPr>
              <a:t> cung cấp các triển khai cụ thể cho các phương thức.</a:t>
            </a:r>
            <a:endParaRPr lang="en-US"/>
          </a:p>
        </p:txBody>
      </p:sp>
      <p:sp>
        <p:nvSpPr>
          <p:cNvPr id="6" name="TextBox 5">
            <a:extLst>
              <a:ext uri="{FF2B5EF4-FFF2-40B4-BE49-F238E27FC236}">
                <a16:creationId xmlns:a16="http://schemas.microsoft.com/office/drawing/2014/main" id="{A0BBF702-97EC-B3D5-C0F1-3D04EA5AF99F}"/>
              </a:ext>
            </a:extLst>
          </p:cNvPr>
          <p:cNvSpPr txBox="1"/>
          <p:nvPr/>
        </p:nvSpPr>
        <p:spPr>
          <a:xfrm>
            <a:off x="234823" y="3429000"/>
            <a:ext cx="4572000" cy="1220847"/>
          </a:xfrm>
          <a:prstGeom prst="rect">
            <a:avLst/>
          </a:prstGeom>
          <a:noFill/>
        </p:spPr>
        <p:txBody>
          <a:bodyPr wrap="square">
            <a:spAutoFit/>
          </a:bodyPr>
          <a:lstStyle/>
          <a:p>
            <a:pPr rtl="0">
              <a:spcBef>
                <a:spcPts val="1400"/>
              </a:spcBef>
              <a:spcAft>
                <a:spcPts val="400"/>
              </a:spcAft>
            </a:pPr>
            <a:r>
              <a:rPr lang="vi-VN" sz="1400" b="0" i="0" u="none" strike="noStrike">
                <a:solidFill>
                  <a:srgbClr val="000000"/>
                </a:solidFill>
                <a:effectLst/>
                <a:latin typeface="Aptos Display" panose="020B0004020202020204" pitchFamily="34" charset="0"/>
              </a:rPr>
              <a:t>Lợi ích:</a:t>
            </a:r>
            <a:endParaRPr lang="vi-VN" sz="1400" b="0">
              <a:effectLst/>
              <a:latin typeface="Aptos Display" panose="020B0004020202020204" pitchFamily="34" charset="0"/>
            </a:endParaRPr>
          </a:p>
          <a:p>
            <a:pPr lvl="1" fontAlgn="base">
              <a:buFont typeface="+mj-lt"/>
              <a:buAutoNum type="arabicPeriod"/>
            </a:pPr>
            <a:r>
              <a:rPr lang="vi-VN" sz="1400" b="0" i="0" u="none" strike="noStrike">
                <a:solidFill>
                  <a:srgbClr val="000000"/>
                </a:solidFill>
                <a:effectLst/>
                <a:latin typeface="Aptos Display" panose="020B0004020202020204" pitchFamily="34" charset="0"/>
              </a:rPr>
              <a:t>Trừu tượng hóa: Ẩn chi tiết triển khai, chỉ tập trung vào hành động cần làm.</a:t>
            </a:r>
          </a:p>
          <a:p>
            <a:pPr lvl="1" fontAlgn="base">
              <a:spcAft>
                <a:spcPts val="1200"/>
              </a:spcAft>
              <a:buFont typeface="+mj-lt"/>
              <a:buAutoNum type="arabicPeriod"/>
            </a:pPr>
            <a:r>
              <a:rPr lang="vi-VN" sz="1400" b="0" i="0" u="none" strike="noStrike">
                <a:solidFill>
                  <a:srgbClr val="000000"/>
                </a:solidFill>
                <a:effectLst/>
                <a:latin typeface="Aptos Display" panose="020B0004020202020204" pitchFamily="34" charset="0"/>
              </a:rPr>
              <a:t>Tạo sự thống nhất: Cung cấp một giao diện chung cho các chức năng mượn và trả sách</a:t>
            </a:r>
          </a:p>
        </p:txBody>
      </p:sp>
      <p:pic>
        <p:nvPicPr>
          <p:cNvPr id="8" name="Picture 7">
            <a:extLst>
              <a:ext uri="{FF2B5EF4-FFF2-40B4-BE49-F238E27FC236}">
                <a16:creationId xmlns:a16="http://schemas.microsoft.com/office/drawing/2014/main" id="{22A30438-EC14-7A94-E31E-B272908EC4CA}"/>
              </a:ext>
            </a:extLst>
          </p:cNvPr>
          <p:cNvPicPr>
            <a:picLocks noChangeAspect="1"/>
          </p:cNvPicPr>
          <p:nvPr/>
        </p:nvPicPr>
        <p:blipFill>
          <a:blip r:embed="rId2"/>
          <a:stretch>
            <a:fillRect/>
          </a:stretch>
        </p:blipFill>
        <p:spPr>
          <a:xfrm>
            <a:off x="4806823" y="3492943"/>
            <a:ext cx="4199686" cy="1805623"/>
          </a:xfrm>
          <a:prstGeom prst="rect">
            <a:avLst/>
          </a:prstGeom>
        </p:spPr>
      </p:pic>
    </p:spTree>
    <p:extLst>
      <p:ext uri="{BB962C8B-B14F-4D97-AF65-F5344CB8AC3E}">
        <p14:creationId xmlns:p14="http://schemas.microsoft.com/office/powerpoint/2010/main" val="3715970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B1B59-CDC0-7B2E-2812-0F94C65F6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229E5-8A59-1349-6EE9-F7D88A3B3419}"/>
              </a:ext>
            </a:extLst>
          </p:cNvPr>
          <p:cNvSpPr>
            <a:spLocks noGrp="1"/>
          </p:cNvSpPr>
          <p:nvPr>
            <p:ph type="title"/>
          </p:nvPr>
        </p:nvSpPr>
        <p:spPr>
          <a:xfrm>
            <a:off x="3527156" y="2977261"/>
            <a:ext cx="5397627" cy="451739"/>
          </a:xfrm>
        </p:spPr>
        <p:txBody>
          <a:bodyPr/>
          <a:lstStyle/>
          <a:p>
            <a:r>
              <a:rPr lang="en-US">
                <a:latin typeface="Aptos Display" panose="020B0004020202020204" pitchFamily="34" charset="0"/>
              </a:rPr>
              <a:t>CHƯƠNG IV: </a:t>
            </a:r>
            <a:br>
              <a:rPr lang="en-US">
                <a:latin typeface="Aptos Display" panose="020B0004020202020204" pitchFamily="34" charset="0"/>
              </a:rPr>
            </a:br>
            <a:r>
              <a:rPr lang="en-US" i="0">
                <a:solidFill>
                  <a:srgbClr val="000000"/>
                </a:solidFill>
                <a:effectLst/>
                <a:latin typeface="Aptos Display" panose="020B0004020202020204" pitchFamily="34" charset="0"/>
              </a:rPr>
              <a:t>​​DEMO CHƯƠNG TRÌNH</a:t>
            </a:r>
            <a:endParaRPr lang="en-US">
              <a:latin typeface="Aptos Display" panose="020B0004020202020204" pitchFamily="34" charset="0"/>
            </a:endParaRPr>
          </a:p>
        </p:txBody>
      </p:sp>
      <p:sp>
        <p:nvSpPr>
          <p:cNvPr id="4" name="Slide Number Placeholder 3">
            <a:extLst>
              <a:ext uri="{FF2B5EF4-FFF2-40B4-BE49-F238E27FC236}">
                <a16:creationId xmlns:a16="http://schemas.microsoft.com/office/drawing/2014/main" id="{F2B02A4D-82D7-58AB-B712-2AFE6587A9FE}"/>
              </a:ext>
            </a:extLst>
          </p:cNvPr>
          <p:cNvSpPr>
            <a:spLocks noGrp="1"/>
          </p:cNvSpPr>
          <p:nvPr>
            <p:ph type="sldNum" sz="quarter" idx="12"/>
          </p:nvPr>
        </p:nvSpPr>
        <p:spPr/>
        <p:txBody>
          <a:bodyPr/>
          <a:lstStyle/>
          <a:p>
            <a:fld id="{9EA0BE3B-158A-4EDF-80DC-E394A0D1600F}" type="slidenum">
              <a:rPr lang="en-US" smtClean="0"/>
              <a:pPr/>
              <a:t>23</a:t>
            </a:fld>
            <a:endParaRPr lang="en-US"/>
          </a:p>
        </p:txBody>
      </p:sp>
    </p:spTree>
    <p:extLst>
      <p:ext uri="{BB962C8B-B14F-4D97-AF65-F5344CB8AC3E}">
        <p14:creationId xmlns:p14="http://schemas.microsoft.com/office/powerpoint/2010/main" val="2378900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6FE9F-D365-8E5A-CAD0-FAA3245DB93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EF1A21-1956-4E83-5662-203B85F719FC}"/>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5" name="Title 4">
            <a:extLst>
              <a:ext uri="{FF2B5EF4-FFF2-40B4-BE49-F238E27FC236}">
                <a16:creationId xmlns:a16="http://schemas.microsoft.com/office/drawing/2014/main" id="{D7F76591-0054-C599-4B09-68BCE72A404B}"/>
              </a:ext>
            </a:extLst>
          </p:cNvPr>
          <p:cNvSpPr>
            <a:spLocks noGrp="1"/>
          </p:cNvSpPr>
          <p:nvPr>
            <p:ph type="title"/>
          </p:nvPr>
        </p:nvSpPr>
        <p:spPr/>
        <p:txBody>
          <a:bodyPr/>
          <a:lstStyle/>
          <a:p>
            <a:r>
              <a:rPr lang="en-US">
                <a:ea typeface="Lato"/>
                <a:cs typeface="Lato"/>
              </a:rPr>
              <a:t>4.1. </a:t>
            </a:r>
            <a:r>
              <a:rPr lang="en-US" err="1">
                <a:ea typeface="Lato"/>
                <a:cs typeface="Lato"/>
              </a:rPr>
              <a:t>Quản</a:t>
            </a:r>
            <a:r>
              <a:rPr lang="en-US">
                <a:ea typeface="Lato"/>
                <a:cs typeface="Lato"/>
              </a:rPr>
              <a:t> </a:t>
            </a:r>
            <a:r>
              <a:rPr lang="en-US" err="1">
                <a:ea typeface="Lato"/>
                <a:cs typeface="Lato"/>
              </a:rPr>
              <a:t>lý</a:t>
            </a:r>
            <a:r>
              <a:rPr lang="en-US">
                <a:ea typeface="Lato"/>
                <a:cs typeface="Lato"/>
              </a:rPr>
              <a:t> </a:t>
            </a:r>
            <a:r>
              <a:rPr lang="en-US" err="1">
                <a:ea typeface="Lato"/>
                <a:cs typeface="Lato"/>
              </a:rPr>
              <a:t>sách</a:t>
            </a:r>
            <a:endParaRPr lang="en-US"/>
          </a:p>
        </p:txBody>
      </p:sp>
      <p:pic>
        <p:nvPicPr>
          <p:cNvPr id="3" name="Picture 2">
            <a:extLst>
              <a:ext uri="{FF2B5EF4-FFF2-40B4-BE49-F238E27FC236}">
                <a16:creationId xmlns:a16="http://schemas.microsoft.com/office/drawing/2014/main" id="{EC258DD7-D6A4-FF68-E89F-7A7A9DD9B923}"/>
              </a:ext>
            </a:extLst>
          </p:cNvPr>
          <p:cNvPicPr>
            <a:picLocks noChangeAspect="1"/>
          </p:cNvPicPr>
          <p:nvPr/>
        </p:nvPicPr>
        <p:blipFill>
          <a:blip r:embed="rId2"/>
          <a:stretch>
            <a:fillRect/>
          </a:stretch>
        </p:blipFill>
        <p:spPr>
          <a:xfrm>
            <a:off x="65084" y="1574483"/>
            <a:ext cx="4212951" cy="4077459"/>
          </a:xfrm>
          <a:prstGeom prst="rect">
            <a:avLst/>
          </a:prstGeom>
        </p:spPr>
      </p:pic>
      <p:pic>
        <p:nvPicPr>
          <p:cNvPr id="4" name="Picture 3">
            <a:extLst>
              <a:ext uri="{FF2B5EF4-FFF2-40B4-BE49-F238E27FC236}">
                <a16:creationId xmlns:a16="http://schemas.microsoft.com/office/drawing/2014/main" id="{A609ECAC-F7F1-1FB7-F842-A5305E3DC185}"/>
              </a:ext>
            </a:extLst>
          </p:cNvPr>
          <p:cNvPicPr>
            <a:picLocks noChangeAspect="1"/>
          </p:cNvPicPr>
          <p:nvPr/>
        </p:nvPicPr>
        <p:blipFill>
          <a:blip r:embed="rId3"/>
          <a:stretch>
            <a:fillRect/>
          </a:stretch>
        </p:blipFill>
        <p:spPr>
          <a:xfrm>
            <a:off x="4016837" y="1985558"/>
            <a:ext cx="5136546" cy="3297959"/>
          </a:xfrm>
          <a:prstGeom prst="rect">
            <a:avLst/>
          </a:prstGeom>
        </p:spPr>
      </p:pic>
    </p:spTree>
    <p:extLst>
      <p:ext uri="{BB962C8B-B14F-4D97-AF65-F5344CB8AC3E}">
        <p14:creationId xmlns:p14="http://schemas.microsoft.com/office/powerpoint/2010/main" val="982503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018F9-DB00-C7AB-46F3-F8F07E5E19E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F5EEE2-717D-383F-2B1A-B60BBEAF6EA9}"/>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5" name="Title 4">
            <a:extLst>
              <a:ext uri="{FF2B5EF4-FFF2-40B4-BE49-F238E27FC236}">
                <a16:creationId xmlns:a16="http://schemas.microsoft.com/office/drawing/2014/main" id="{7378567E-8C09-EE15-60CF-52A5EBDF2EE6}"/>
              </a:ext>
            </a:extLst>
          </p:cNvPr>
          <p:cNvSpPr>
            <a:spLocks noGrp="1"/>
          </p:cNvSpPr>
          <p:nvPr>
            <p:ph type="title"/>
          </p:nvPr>
        </p:nvSpPr>
        <p:spPr/>
        <p:txBody>
          <a:bodyPr/>
          <a:lstStyle/>
          <a:p>
            <a:r>
              <a:rPr lang="en-US">
                <a:ea typeface="Lato"/>
                <a:cs typeface="Lato"/>
              </a:rPr>
              <a:t>4.2. M</a:t>
            </a:r>
            <a:r>
              <a:rPr lang="vi-VN" err="1">
                <a:ea typeface="Lato"/>
                <a:cs typeface="Lato"/>
              </a:rPr>
              <a:t>ượn</a:t>
            </a:r>
            <a:r>
              <a:rPr lang="en-US">
                <a:ea typeface="Lato"/>
                <a:cs typeface="Lato"/>
              </a:rPr>
              <a:t> </a:t>
            </a:r>
            <a:r>
              <a:rPr lang="en-US" err="1">
                <a:ea typeface="Lato"/>
                <a:cs typeface="Lato"/>
              </a:rPr>
              <a:t>sách</a:t>
            </a:r>
            <a:endParaRPr lang="en-US"/>
          </a:p>
        </p:txBody>
      </p:sp>
      <p:pic>
        <p:nvPicPr>
          <p:cNvPr id="6" name="Picture 5">
            <a:extLst>
              <a:ext uri="{FF2B5EF4-FFF2-40B4-BE49-F238E27FC236}">
                <a16:creationId xmlns:a16="http://schemas.microsoft.com/office/drawing/2014/main" id="{18BE0243-EBC3-424D-22A1-A3AB82A91644}"/>
              </a:ext>
            </a:extLst>
          </p:cNvPr>
          <p:cNvPicPr>
            <a:picLocks noChangeAspect="1"/>
          </p:cNvPicPr>
          <p:nvPr/>
        </p:nvPicPr>
        <p:blipFill>
          <a:blip r:embed="rId2"/>
          <a:stretch>
            <a:fillRect/>
          </a:stretch>
        </p:blipFill>
        <p:spPr>
          <a:xfrm>
            <a:off x="-21067" y="1671076"/>
            <a:ext cx="4305939" cy="3970204"/>
          </a:xfrm>
          <a:prstGeom prst="rect">
            <a:avLst/>
          </a:prstGeom>
        </p:spPr>
      </p:pic>
      <p:pic>
        <p:nvPicPr>
          <p:cNvPr id="7" name="Picture 6">
            <a:extLst>
              <a:ext uri="{FF2B5EF4-FFF2-40B4-BE49-F238E27FC236}">
                <a16:creationId xmlns:a16="http://schemas.microsoft.com/office/drawing/2014/main" id="{B3AD7239-0AE4-7B3A-829B-24C8C42C0C1E}"/>
              </a:ext>
            </a:extLst>
          </p:cNvPr>
          <p:cNvPicPr>
            <a:picLocks noChangeAspect="1"/>
          </p:cNvPicPr>
          <p:nvPr/>
        </p:nvPicPr>
        <p:blipFill>
          <a:blip r:embed="rId3"/>
          <a:stretch>
            <a:fillRect/>
          </a:stretch>
        </p:blipFill>
        <p:spPr>
          <a:xfrm>
            <a:off x="4192592" y="1671076"/>
            <a:ext cx="4951408" cy="3970204"/>
          </a:xfrm>
          <a:prstGeom prst="rect">
            <a:avLst/>
          </a:prstGeom>
        </p:spPr>
      </p:pic>
    </p:spTree>
    <p:extLst>
      <p:ext uri="{BB962C8B-B14F-4D97-AF65-F5344CB8AC3E}">
        <p14:creationId xmlns:p14="http://schemas.microsoft.com/office/powerpoint/2010/main" val="1190238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latin typeface="Aptos Display" panose="020B0004020202020204" pitchFamily="34" charset="0"/>
              </a:rPr>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1573735"/>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400">
                <a:latin typeface="Aptos" panose="020B0004020202020204" pitchFamily="34" charset="0"/>
              </a:rPr>
              <a:t>BÁO CÁO BÀI TẬP LỚN</a:t>
            </a:r>
          </a:p>
          <a:p>
            <a:r>
              <a:rPr lang="en-US" sz="4000" err="1">
                <a:latin typeface="Aptos" panose="020B0004020202020204" pitchFamily="34" charset="0"/>
              </a:rPr>
              <a:t>Đề</a:t>
            </a:r>
            <a:r>
              <a:rPr lang="en-US" sz="4000">
                <a:latin typeface="Aptos" panose="020B0004020202020204" pitchFamily="34" charset="0"/>
              </a:rPr>
              <a:t> </a:t>
            </a:r>
            <a:r>
              <a:rPr lang="en-US" sz="4000" err="1">
                <a:latin typeface="Aptos" panose="020B0004020202020204" pitchFamily="34" charset="0"/>
              </a:rPr>
              <a:t>Tài</a:t>
            </a:r>
            <a:r>
              <a:rPr lang="en-US" sz="4000">
                <a:latin typeface="Aptos" panose="020B0004020202020204" pitchFamily="34" charset="0"/>
              </a:rPr>
              <a:t> </a:t>
            </a:r>
            <a:r>
              <a:rPr lang="en-US" sz="4000" err="1">
                <a:latin typeface="Aptos" panose="020B0004020202020204" pitchFamily="34" charset="0"/>
              </a:rPr>
              <a:t>Quản</a:t>
            </a:r>
            <a:r>
              <a:rPr lang="en-US" sz="4000">
                <a:latin typeface="Aptos" panose="020B0004020202020204" pitchFamily="34" charset="0"/>
              </a:rPr>
              <a:t> Lý </a:t>
            </a:r>
            <a:r>
              <a:rPr lang="en-US" sz="4000" err="1">
                <a:latin typeface="Aptos" panose="020B0004020202020204" pitchFamily="34" charset="0"/>
              </a:rPr>
              <a:t>Thư</a:t>
            </a:r>
            <a:r>
              <a:rPr lang="en-US" sz="4000">
                <a:latin typeface="Aptos" panose="020B0004020202020204" pitchFamily="34" charset="0"/>
              </a:rPr>
              <a:t> </a:t>
            </a:r>
            <a:r>
              <a:rPr lang="en-US" sz="4000" err="1">
                <a:latin typeface="Aptos" panose="020B0004020202020204" pitchFamily="34" charset="0"/>
              </a:rPr>
              <a:t>Viện</a:t>
            </a:r>
            <a:endParaRPr lang="en-US" sz="4000">
              <a:latin typeface="Aptos" panose="020B0004020202020204" pitchFamily="34" charset="0"/>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2817124"/>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a:latin typeface="Aptos Display" panose="020B0004020202020204" pitchFamily="34" charset="0"/>
              </a:rPr>
              <a:t>Môn </a:t>
            </a:r>
            <a:r>
              <a:rPr lang="en-US" sz="2800" b="0" err="1">
                <a:latin typeface="Aptos Display" panose="020B0004020202020204" pitchFamily="34" charset="0"/>
              </a:rPr>
              <a:t>học</a:t>
            </a:r>
            <a:r>
              <a:rPr lang="en-US" sz="2800" b="0">
                <a:latin typeface="Aptos Display" panose="020B0004020202020204" pitchFamily="34" charset="0"/>
              </a:rPr>
              <a:t>: </a:t>
            </a:r>
            <a:r>
              <a:rPr lang="en-US" sz="2800" b="0" err="1">
                <a:latin typeface="Aptos Display" panose="020B0004020202020204" pitchFamily="34" charset="0"/>
              </a:rPr>
              <a:t>Lập</a:t>
            </a:r>
            <a:r>
              <a:rPr lang="en-US" sz="2800" b="0">
                <a:latin typeface="Aptos Display" panose="020B0004020202020204" pitchFamily="34" charset="0"/>
              </a:rPr>
              <a:t> </a:t>
            </a:r>
            <a:r>
              <a:rPr lang="en-US" sz="2800" b="0" err="1">
                <a:latin typeface="Aptos Display" panose="020B0004020202020204" pitchFamily="34" charset="0"/>
              </a:rPr>
              <a:t>trình</a:t>
            </a:r>
            <a:r>
              <a:rPr lang="en-US" sz="2800" b="0">
                <a:latin typeface="Aptos Display" panose="020B0004020202020204" pitchFamily="34" charset="0"/>
              </a:rPr>
              <a:t> </a:t>
            </a:r>
            <a:r>
              <a:rPr lang="en-US" sz="2800" b="0" err="1">
                <a:latin typeface="Aptos Display" panose="020B0004020202020204" pitchFamily="34" charset="0"/>
              </a:rPr>
              <a:t>hướng</a:t>
            </a:r>
            <a:r>
              <a:rPr lang="en-US" sz="2800" b="0">
                <a:latin typeface="Aptos Display" panose="020B0004020202020204" pitchFamily="34" charset="0"/>
              </a:rPr>
              <a:t> </a:t>
            </a:r>
            <a:r>
              <a:rPr lang="en-US" sz="2800" b="0" err="1">
                <a:latin typeface="Aptos Display" panose="020B0004020202020204" pitchFamily="34" charset="0"/>
              </a:rPr>
              <a:t>đối</a:t>
            </a:r>
            <a:r>
              <a:rPr lang="en-US" sz="2800" b="0">
                <a:latin typeface="Aptos Display" panose="020B0004020202020204" pitchFamily="34" charset="0"/>
              </a:rPr>
              <a:t> </a:t>
            </a:r>
            <a:r>
              <a:rPr lang="en-US" sz="2800" b="0" err="1">
                <a:latin typeface="Aptos Display" panose="020B0004020202020204" pitchFamily="34" charset="0"/>
              </a:rPr>
              <a:t>tượng</a:t>
            </a:r>
            <a:endParaRPr lang="en-US" sz="2800" b="0">
              <a:latin typeface="Aptos Display" panose="020B0004020202020204" pitchFamily="34" charset="0"/>
            </a:endParaRPr>
          </a:p>
          <a:p>
            <a:r>
              <a:rPr lang="en-US" sz="2800" b="0" err="1">
                <a:latin typeface="Aptos Display" panose="020B0004020202020204" pitchFamily="34" charset="0"/>
              </a:rPr>
              <a:t>Mã</a:t>
            </a:r>
            <a:r>
              <a:rPr lang="en-US" sz="2800" b="0">
                <a:latin typeface="Aptos Display" panose="020B0004020202020204" pitchFamily="34" charset="0"/>
              </a:rPr>
              <a:t> </a:t>
            </a:r>
            <a:r>
              <a:rPr lang="en-US" sz="2800" b="0" err="1">
                <a:latin typeface="Aptos Display" panose="020B0004020202020204" pitchFamily="34" charset="0"/>
              </a:rPr>
              <a:t>lớp</a:t>
            </a:r>
            <a:r>
              <a:rPr lang="en-US" sz="2800" b="0">
                <a:latin typeface="Aptos Display" panose="020B0004020202020204" pitchFamily="34" charset="0"/>
              </a:rPr>
              <a:t>: 151964 </a:t>
            </a:r>
          </a:p>
          <a:p>
            <a:r>
              <a:rPr lang="en-US" sz="2800" b="0" err="1">
                <a:latin typeface="Aptos Display" panose="020B0004020202020204" pitchFamily="34" charset="0"/>
              </a:rPr>
              <a:t>Nhóm</a:t>
            </a:r>
            <a:r>
              <a:rPr lang="en-US" sz="2800" b="0">
                <a:latin typeface="Aptos Display" panose="020B0004020202020204" pitchFamily="34" charset="0"/>
              </a:rPr>
              <a:t> 4 </a:t>
            </a:r>
          </a:p>
          <a:p>
            <a:r>
              <a:rPr lang="vi-VN" sz="2000">
                <a:latin typeface="Aptos Display" panose="020B0004020202020204" pitchFamily="34" charset="0"/>
              </a:rPr>
              <a:t>Nhóm sinh viên thực hiện:</a:t>
            </a:r>
          </a:p>
          <a:p>
            <a:pPr marL="514350" indent="-514350">
              <a:buAutoNum type="arabicPeriod"/>
            </a:pPr>
            <a:r>
              <a:rPr lang="vi-VN" sz="2000" b="0">
                <a:latin typeface="Aptos Display" panose="020B0004020202020204" pitchFamily="34" charset="0"/>
              </a:rPr>
              <a:t>Đỗ</a:t>
            </a:r>
            <a:r>
              <a:rPr lang="en-US" sz="2000" b="0">
                <a:latin typeface="Aptos Display" panose="020B0004020202020204" pitchFamily="34" charset="0"/>
              </a:rPr>
              <a:t> Gia Huy</a:t>
            </a:r>
            <a:r>
              <a:rPr lang="vi-VN" sz="2000" b="0">
                <a:latin typeface="Aptos Display" panose="020B0004020202020204" pitchFamily="34" charset="0"/>
              </a:rPr>
              <a:t>		– 20226</a:t>
            </a:r>
            <a:r>
              <a:rPr lang="en-US" sz="2000" b="0">
                <a:latin typeface="Aptos Display" panose="020B0004020202020204" pitchFamily="34" charset="0"/>
              </a:rPr>
              <a:t>085</a:t>
            </a:r>
          </a:p>
          <a:p>
            <a:pPr marL="514350" indent="-514350">
              <a:buAutoNum type="arabicPeriod"/>
            </a:pPr>
            <a:r>
              <a:rPr lang="vi-VN" sz="2000" b="0">
                <a:latin typeface="Aptos Display" panose="020B0004020202020204" pitchFamily="34" charset="0"/>
              </a:rPr>
              <a:t>Nguyễn</a:t>
            </a:r>
            <a:r>
              <a:rPr lang="en-US" sz="2000" b="0">
                <a:latin typeface="Aptos Display" panose="020B0004020202020204" pitchFamily="34" charset="0"/>
              </a:rPr>
              <a:t> Minh Quang</a:t>
            </a:r>
            <a:r>
              <a:rPr lang="vi-VN" sz="2000" b="0">
                <a:latin typeface="Aptos Display" panose="020B0004020202020204" pitchFamily="34" charset="0"/>
              </a:rPr>
              <a:t>	– 2022612</a:t>
            </a:r>
            <a:r>
              <a:rPr lang="en-US" sz="2000" b="0">
                <a:latin typeface="Aptos Display" panose="020B0004020202020204" pitchFamily="34" charset="0"/>
              </a:rPr>
              <a:t>3</a:t>
            </a:r>
            <a:endParaRPr lang="vi-VN" sz="2000" b="0">
              <a:latin typeface="Aptos Display" panose="020B0004020202020204" pitchFamily="34" charset="0"/>
            </a:endParaRPr>
          </a:p>
          <a:p>
            <a:pPr marL="514350" indent="-514350">
              <a:buAutoNum type="arabicPeriod"/>
            </a:pPr>
            <a:r>
              <a:rPr lang="en-US" sz="2000" b="0" err="1">
                <a:latin typeface="Aptos Display" panose="020B0004020202020204" pitchFamily="34" charset="0"/>
              </a:rPr>
              <a:t>Trần</a:t>
            </a:r>
            <a:r>
              <a:rPr lang="en-US" sz="2000" b="0">
                <a:latin typeface="Aptos Display" panose="020B0004020202020204" pitchFamily="34" charset="0"/>
              </a:rPr>
              <a:t> </a:t>
            </a:r>
            <a:r>
              <a:rPr lang="en-US" sz="2000" b="0" err="1">
                <a:latin typeface="Aptos Display" panose="020B0004020202020204" pitchFamily="34" charset="0"/>
              </a:rPr>
              <a:t>Phạm</a:t>
            </a:r>
            <a:r>
              <a:rPr lang="en-US" sz="2000" b="0">
                <a:latin typeface="Aptos Display" panose="020B0004020202020204" pitchFamily="34" charset="0"/>
              </a:rPr>
              <a:t> Minh </a:t>
            </a:r>
            <a:r>
              <a:rPr lang="en-US" sz="2000" b="0" err="1">
                <a:latin typeface="Aptos Display" panose="020B0004020202020204" pitchFamily="34" charset="0"/>
              </a:rPr>
              <a:t>Đức</a:t>
            </a:r>
            <a:r>
              <a:rPr lang="vi-VN" sz="2000" b="0">
                <a:latin typeface="Aptos Display" panose="020B0004020202020204" pitchFamily="34" charset="0"/>
              </a:rPr>
              <a:t> 	– 202260</a:t>
            </a:r>
            <a:r>
              <a:rPr lang="en-US" sz="2000" b="0">
                <a:latin typeface="Aptos Display" panose="020B0004020202020204" pitchFamily="34" charset="0"/>
              </a:rPr>
              <a:t>77</a:t>
            </a:r>
            <a:endParaRPr lang="vi-VN" sz="2000" b="0">
              <a:latin typeface="Aptos Display" panose="020B0004020202020204" pitchFamily="34" charset="0"/>
            </a:endParaRPr>
          </a:p>
          <a:p>
            <a:pPr marL="514350" indent="-514350">
              <a:buAutoNum type="arabicPeriod"/>
            </a:pPr>
            <a:r>
              <a:rPr lang="en-US" sz="2000" b="0" err="1">
                <a:latin typeface="Aptos Display" panose="020B0004020202020204" pitchFamily="34" charset="0"/>
              </a:rPr>
              <a:t>Trần</a:t>
            </a:r>
            <a:r>
              <a:rPr lang="en-US" sz="2000" b="0">
                <a:latin typeface="Aptos Display" panose="020B0004020202020204" pitchFamily="34" charset="0"/>
              </a:rPr>
              <a:t> </a:t>
            </a:r>
            <a:r>
              <a:rPr lang="en-US" sz="2000" b="0" err="1">
                <a:latin typeface="Aptos Display" panose="020B0004020202020204" pitchFamily="34" charset="0"/>
              </a:rPr>
              <a:t>Đại</a:t>
            </a:r>
            <a:r>
              <a:rPr lang="en-US" sz="2000" b="0">
                <a:latin typeface="Aptos Display" panose="020B0004020202020204" pitchFamily="34" charset="0"/>
              </a:rPr>
              <a:t> </a:t>
            </a:r>
            <a:r>
              <a:rPr lang="en-US" sz="2000" b="0" err="1">
                <a:latin typeface="Aptos Display" panose="020B0004020202020204" pitchFamily="34" charset="0"/>
              </a:rPr>
              <a:t>Hiệp</a:t>
            </a:r>
            <a:r>
              <a:rPr lang="en-US" sz="2000" b="0">
                <a:latin typeface="Aptos Display" panose="020B0004020202020204" pitchFamily="34" charset="0"/>
              </a:rPr>
              <a:t>	</a:t>
            </a:r>
            <a:r>
              <a:rPr lang="vi-VN" sz="2000" b="0">
                <a:latin typeface="Aptos Display" panose="020B0004020202020204" pitchFamily="34" charset="0"/>
              </a:rPr>
              <a:t>– 2022608</a:t>
            </a:r>
            <a:r>
              <a:rPr lang="en-US" sz="2000" b="0">
                <a:latin typeface="Aptos Display" panose="020B0004020202020204" pitchFamily="34" charset="0"/>
              </a:rPr>
              <a:t>1</a:t>
            </a:r>
            <a:endParaRPr lang="vi-VN" sz="2000" b="0">
              <a:latin typeface="Aptos Display" panose="020B0004020202020204" pitchFamily="34" charset="0"/>
            </a:endParaRPr>
          </a:p>
          <a:p>
            <a:r>
              <a:rPr lang="en-US" sz="2000" err="1">
                <a:latin typeface="Aptos Display" panose="020B0004020202020204" pitchFamily="34" charset="0"/>
              </a:rPr>
              <a:t>Giảng</a:t>
            </a:r>
            <a:r>
              <a:rPr lang="en-US" sz="2000">
                <a:latin typeface="Aptos Display" panose="020B0004020202020204" pitchFamily="34" charset="0"/>
              </a:rPr>
              <a:t> </a:t>
            </a:r>
            <a:r>
              <a:rPr lang="en-US" sz="2000" err="1">
                <a:latin typeface="Aptos Display" panose="020B0004020202020204" pitchFamily="34" charset="0"/>
              </a:rPr>
              <a:t>viên</a:t>
            </a:r>
            <a:r>
              <a:rPr lang="en-US" sz="2000">
                <a:latin typeface="Aptos Display" panose="020B0004020202020204" pitchFamily="34" charset="0"/>
              </a:rPr>
              <a:t>: PGS.TS Lê </a:t>
            </a:r>
            <a:r>
              <a:rPr lang="en-US" sz="2000" err="1">
                <a:latin typeface="Aptos Display" panose="020B0004020202020204" pitchFamily="34" charset="0"/>
              </a:rPr>
              <a:t>Đức</a:t>
            </a:r>
            <a:r>
              <a:rPr lang="en-US" sz="2000">
                <a:latin typeface="Aptos Display" panose="020B0004020202020204" pitchFamily="34" charset="0"/>
              </a:rPr>
              <a:t> </a:t>
            </a:r>
            <a:r>
              <a:rPr lang="en-US" sz="2000" err="1">
                <a:latin typeface="Aptos Display" panose="020B0004020202020204" pitchFamily="34" charset="0"/>
              </a:rPr>
              <a:t>Hậu</a:t>
            </a:r>
            <a:endParaRPr lang="en-US" sz="2000">
              <a:latin typeface="Aptos Display" panose="020B0004020202020204" pitchFamily="34" charset="0"/>
            </a:endParaRPr>
          </a:p>
        </p:txBody>
      </p:sp>
    </p:spTree>
    <p:extLst>
      <p:ext uri="{BB962C8B-B14F-4D97-AF65-F5344CB8AC3E}">
        <p14:creationId xmlns:p14="http://schemas.microsoft.com/office/powerpoint/2010/main" val="743172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EA29A-FF78-D764-3818-B169EE67E7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B8D106-A676-1BDE-525C-D75280AF0626}"/>
              </a:ext>
            </a:extLst>
          </p:cNvPr>
          <p:cNvSpPr>
            <a:spLocks noGrp="1"/>
          </p:cNvSpPr>
          <p:nvPr>
            <p:ph type="title"/>
          </p:nvPr>
        </p:nvSpPr>
        <p:spPr>
          <a:xfrm>
            <a:off x="3746373" y="2847348"/>
            <a:ext cx="5397627" cy="451739"/>
          </a:xfrm>
        </p:spPr>
        <p:txBody>
          <a:bodyPr/>
          <a:lstStyle/>
          <a:p>
            <a:r>
              <a:rPr lang="en-US">
                <a:latin typeface="Aptos Display" panose="020B0004020202020204" pitchFamily="34" charset="0"/>
              </a:rPr>
              <a:t>CHƯƠNG I: </a:t>
            </a:r>
            <a:br>
              <a:rPr lang="en-US">
                <a:latin typeface="Aptos Display" panose="020B0004020202020204" pitchFamily="34" charset="0"/>
              </a:rPr>
            </a:br>
            <a:r>
              <a:rPr lang="en-US">
                <a:latin typeface="Aptos Display" panose="020B0004020202020204" pitchFamily="34" charset="0"/>
              </a:rPr>
              <a:t>KHẢO SÁT, ĐẶC TẢ YÊU CẦU BÀI TOÁN</a:t>
            </a:r>
          </a:p>
        </p:txBody>
      </p:sp>
      <p:sp>
        <p:nvSpPr>
          <p:cNvPr id="4" name="Slide Number Placeholder 3">
            <a:extLst>
              <a:ext uri="{FF2B5EF4-FFF2-40B4-BE49-F238E27FC236}">
                <a16:creationId xmlns:a16="http://schemas.microsoft.com/office/drawing/2014/main" id="{39EE9591-DBEA-A23D-F474-1152045AF34F}"/>
              </a:ext>
            </a:extLst>
          </p:cNvPr>
          <p:cNvSpPr>
            <a:spLocks noGrp="1"/>
          </p:cNvSpPr>
          <p:nvPr>
            <p:ph type="sldNum" sz="quarter" idx="12"/>
          </p:nvPr>
        </p:nvSpPr>
        <p:spPr/>
        <p:txBody>
          <a:bodyPr/>
          <a:lstStyle/>
          <a:p>
            <a:fld id="{9EA0BE3B-158A-4EDF-80DC-E394A0D1600F}" type="slidenum">
              <a:rPr lang="en-US" smtClean="0"/>
              <a:pPr/>
              <a:t>4</a:t>
            </a:fld>
            <a:endParaRPr lang="en-US"/>
          </a:p>
        </p:txBody>
      </p:sp>
    </p:spTree>
    <p:extLst>
      <p:ext uri="{BB962C8B-B14F-4D97-AF65-F5344CB8AC3E}">
        <p14:creationId xmlns:p14="http://schemas.microsoft.com/office/powerpoint/2010/main" val="3913522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1.1. </a:t>
            </a:r>
            <a:r>
              <a:rPr lang="en-US" err="1"/>
              <a:t>Mô</a:t>
            </a:r>
            <a:r>
              <a:rPr lang="en-US"/>
              <a:t> </a:t>
            </a:r>
            <a:r>
              <a:rPr lang="en-US" err="1"/>
              <a:t>tả</a:t>
            </a:r>
            <a:r>
              <a:rPr lang="en-US"/>
              <a:t> </a:t>
            </a:r>
            <a:r>
              <a:rPr lang="en-US" err="1"/>
              <a:t>yêu</a:t>
            </a:r>
            <a:r>
              <a:rPr lang="en-US"/>
              <a:t> </a:t>
            </a:r>
            <a:r>
              <a:rPr lang="en-US" err="1"/>
              <a:t>cầu</a:t>
            </a:r>
            <a:r>
              <a:rPr lang="en-US"/>
              <a:t> </a:t>
            </a:r>
            <a:r>
              <a:rPr lang="en-US" err="1"/>
              <a:t>bài</a:t>
            </a:r>
            <a:r>
              <a:rPr lang="en-US"/>
              <a:t> </a:t>
            </a:r>
            <a:r>
              <a:rPr lang="en-US" err="1"/>
              <a:t>toán</a:t>
            </a:r>
            <a:r>
              <a:rPr lang="en-US"/>
              <a:t> </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234823" y="970643"/>
            <a:ext cx="8674100" cy="5303393"/>
          </a:xfrm>
        </p:spPr>
        <p:txBody>
          <a:bodyPr/>
          <a:lstStyle/>
          <a:p>
            <a:pPr rtl="0"/>
            <a:r>
              <a:rPr lang="vi-VN" sz="1300" b="0" i="0" u="none" strike="noStrike">
                <a:solidFill>
                  <a:srgbClr val="000000"/>
                </a:solidFill>
                <a:effectLst/>
              </a:rPr>
              <a:t>Hệ thống quản lý thư viện được xây dựng nhằm hỗ trợ việc quản lý thông tin và hoạt động của thư viện một cách hiệu quả, chính xác và dễ dàng. Hệ thống cung cấp các chức năng cơ bản như quản lý sách, quản lý độc giả, mượn và trả sách, giúp giảm thiểu công việc thủ công và nâng cao chất lượng phục vụ của thư viện</a:t>
            </a:r>
            <a:endParaRPr lang="vi-VN" b="0">
              <a:effectLst/>
            </a:endParaRPr>
          </a:p>
          <a:p>
            <a:pPr rtl="0">
              <a:spcBef>
                <a:spcPts val="1200"/>
              </a:spcBef>
              <a:spcAft>
                <a:spcPts val="300"/>
              </a:spcAft>
            </a:pPr>
            <a:r>
              <a:rPr lang="vi-VN" sz="1300" b="1" i="0" u="none" strike="noStrike">
                <a:solidFill>
                  <a:srgbClr val="000000"/>
                </a:solidFill>
                <a:effectLst/>
              </a:rPr>
              <a:t>Mục tiêu của Hệ thống</a:t>
            </a:r>
            <a:endParaRPr lang="vi-VN" b="1">
              <a:effectLst/>
            </a:endParaRPr>
          </a:p>
          <a:p>
            <a:pPr rtl="0" fontAlgn="base">
              <a:buFont typeface="+mj-lt"/>
              <a:buAutoNum type="arabicPeriod"/>
            </a:pPr>
            <a:r>
              <a:rPr lang="vi-VN" sz="1300" b="1" i="0" u="none" strike="noStrike">
                <a:solidFill>
                  <a:srgbClr val="000000"/>
                </a:solidFill>
                <a:effectLst/>
              </a:rPr>
              <a:t>Quản lý thông tin sách và thể loại sách</a:t>
            </a:r>
            <a:endParaRPr lang="vi-VN" sz="1300" b="0" i="0" u="none" strike="noStrike">
              <a:solidFill>
                <a:srgbClr val="000000"/>
              </a:solidFill>
              <a:effectLst/>
            </a:endParaRPr>
          </a:p>
          <a:p>
            <a:pPr marL="742950" lvl="1" indent="-285750" rtl="0" fontAlgn="base">
              <a:buFont typeface="Arial" panose="020B0604020202020204" pitchFamily="34" charset="0"/>
              <a:buChar char="•"/>
            </a:pPr>
            <a:r>
              <a:rPr lang="vi-VN" sz="1300" b="0" i="0" u="none" strike="noStrike">
                <a:solidFill>
                  <a:srgbClr val="000000"/>
                </a:solidFill>
                <a:effectLst/>
              </a:rPr>
              <a:t>Hệ thống tổ chức thông tin sách, bao gồm: mã sách, tên sách, tác giả, nhà xuất bản, số lượng và thể loại. Sách được phân loại rõ ràng theo thể loại (ví dụ: viễn tưởng, lịch sử, khoa học,...) để dễ dàng tìm kiếm và quản lý.</a:t>
            </a:r>
          </a:p>
          <a:p>
            <a:pPr rtl="0" fontAlgn="base">
              <a:buFont typeface="+mj-lt"/>
              <a:buAutoNum type="arabicPeriod"/>
            </a:pPr>
            <a:r>
              <a:rPr lang="vi-VN" sz="1300" b="1" i="0" u="none" strike="noStrike">
                <a:solidFill>
                  <a:srgbClr val="000000"/>
                </a:solidFill>
                <a:effectLst/>
              </a:rPr>
              <a:t>Quản lý thông tin độc giả</a:t>
            </a:r>
            <a:endParaRPr lang="vi-VN" sz="1300" b="0" i="0" u="none" strike="noStrike">
              <a:solidFill>
                <a:srgbClr val="000000"/>
              </a:solidFill>
              <a:effectLst/>
            </a:endParaRPr>
          </a:p>
          <a:p>
            <a:pPr marL="742950" lvl="1" indent="-285750" rtl="0" fontAlgn="base">
              <a:buFont typeface="Arial" panose="020B0604020202020204" pitchFamily="34" charset="0"/>
              <a:buChar char="•"/>
            </a:pPr>
            <a:r>
              <a:rPr lang="vi-VN" sz="1300" b="0" i="0" u="none" strike="noStrike">
                <a:solidFill>
                  <a:srgbClr val="000000"/>
                </a:solidFill>
                <a:effectLst/>
              </a:rPr>
              <a:t>Lưu trữ thông tin độc giả như mã độc giả, tên, ngày sinh, địa chỉ,... nhằm phục vụ việc theo dõi và quản lý mượn trả sách</a:t>
            </a:r>
          </a:p>
          <a:p>
            <a:pPr rtl="0" fontAlgn="base">
              <a:buFont typeface="+mj-lt"/>
              <a:buAutoNum type="arabicPeriod"/>
            </a:pPr>
            <a:r>
              <a:rPr lang="vi-VN" sz="1300" b="1" i="0" u="none" strike="noStrike">
                <a:solidFill>
                  <a:srgbClr val="000000"/>
                </a:solidFill>
                <a:effectLst/>
              </a:rPr>
              <a:t>Quản lý mượn và trả sách</a:t>
            </a:r>
            <a:endParaRPr lang="vi-VN" sz="1300" b="0" i="0" u="none" strike="noStrike">
              <a:solidFill>
                <a:srgbClr val="000000"/>
              </a:solidFill>
              <a:effectLst/>
            </a:endParaRPr>
          </a:p>
          <a:p>
            <a:pPr marL="742950" lvl="1" indent="-285750" rtl="0" fontAlgn="base">
              <a:buFont typeface="Arial" panose="020B0604020202020204" pitchFamily="34" charset="0"/>
              <a:buChar char="•"/>
            </a:pPr>
            <a:r>
              <a:rPr lang="vi-VN" sz="1300" b="0" i="0" u="none" strike="noStrike">
                <a:solidFill>
                  <a:srgbClr val="000000"/>
                </a:solidFill>
                <a:effectLst/>
              </a:rPr>
              <a:t>Hỗ trợ tạo và cập nhật thông tin mượn trả sách, bao gồm ngày mượn, ngày trả dự kiến và ngày trả thực tế. Hệ thống đảm bảo kiểm tra tình trạng sách còn lại, đồng thời theo dõi sách bị hư hỏng hoặc mất mát.</a:t>
            </a:r>
          </a:p>
          <a:p>
            <a:pPr rtl="0" fontAlgn="base">
              <a:buFont typeface="+mj-lt"/>
              <a:buAutoNum type="arabicPeriod"/>
            </a:pPr>
            <a:r>
              <a:rPr lang="vi-VN" sz="1300" b="1" i="0" u="none" strike="noStrike">
                <a:solidFill>
                  <a:srgbClr val="000000"/>
                </a:solidFill>
                <a:effectLst/>
              </a:rPr>
              <a:t>Hỗ trợ tìm kiếm và thống kê</a:t>
            </a:r>
            <a:endParaRPr lang="vi-VN" sz="1300" b="0" i="0" u="none" strike="noStrike">
              <a:solidFill>
                <a:srgbClr val="000000"/>
              </a:solidFill>
              <a:effectLst/>
            </a:endParaRPr>
          </a:p>
          <a:p>
            <a:pPr marL="742950" lvl="1" indent="-285750" rtl="0" fontAlgn="base">
              <a:spcBef>
                <a:spcPts val="1200"/>
              </a:spcBef>
              <a:spcAft>
                <a:spcPts val="1200"/>
              </a:spcAft>
              <a:buFont typeface="Arial" panose="020B0604020202020204" pitchFamily="34" charset="0"/>
              <a:buChar char="•"/>
            </a:pPr>
            <a:r>
              <a:rPr lang="vi-VN" sz="1300" b="0" i="0" u="none" strike="noStrike">
                <a:solidFill>
                  <a:srgbClr val="000000"/>
                </a:solidFill>
                <a:effectLst/>
              </a:rPr>
              <a:t>Cung cấp chức năng tìm kiếm sách theo các tiêu chí như tên sách, tác giả hoặc thể loại. Hệ thống cũng cho phép thống kê sách được mượn nhiều nhất, số lượng sách hiện có, và tình trạng sách mượn.</a:t>
            </a:r>
          </a:p>
          <a:p>
            <a:endParaRPr lang="en-US"/>
          </a:p>
        </p:txBody>
      </p:sp>
    </p:spTree>
    <p:extLst>
      <p:ext uri="{BB962C8B-B14F-4D97-AF65-F5344CB8AC3E}">
        <p14:creationId xmlns:p14="http://schemas.microsoft.com/office/powerpoint/2010/main" val="292364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6</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lIns="91440" tIns="45720" rIns="91440" bIns="45720" anchor="t"/>
          <a:lstStyle/>
          <a:p>
            <a:r>
              <a:rPr lang="en-US">
                <a:latin typeface="Aptos Display"/>
              </a:rPr>
              <a:t>1.2. </a:t>
            </a:r>
            <a:r>
              <a:rPr lang="en-US" err="1">
                <a:latin typeface="Aptos Display"/>
              </a:rPr>
              <a:t>Usecase</a:t>
            </a:r>
            <a:r>
              <a:rPr lang="en-US">
                <a:latin typeface="Aptos Display"/>
              </a:rPr>
              <a:t> </a:t>
            </a:r>
            <a:r>
              <a:rPr lang="en-US" err="1">
                <a:latin typeface="Aptos Display"/>
              </a:rPr>
              <a:t>t</a:t>
            </a:r>
            <a:r>
              <a:rPr lang="en-US" b="0" err="1">
                <a:latin typeface="Aptos Display"/>
              </a:rPr>
              <a:t>ô</a:t>
            </a:r>
            <a:endParaRPr lang="en-US" b="0" err="1"/>
          </a:p>
        </p:txBody>
      </p:sp>
      <p:pic>
        <p:nvPicPr>
          <p:cNvPr id="4" name="Hình ảnh 3">
            <a:extLst>
              <a:ext uri="{FF2B5EF4-FFF2-40B4-BE49-F238E27FC236}">
                <a16:creationId xmlns:a16="http://schemas.microsoft.com/office/drawing/2014/main" id="{0612E0EA-2E6F-5A64-94B9-A355C5E50A18}"/>
              </a:ext>
            </a:extLst>
          </p:cNvPr>
          <p:cNvPicPr>
            <a:picLocks noChangeAspect="1"/>
          </p:cNvPicPr>
          <p:nvPr/>
        </p:nvPicPr>
        <p:blipFill>
          <a:blip r:embed="rId2"/>
          <a:stretch>
            <a:fillRect/>
          </a:stretch>
        </p:blipFill>
        <p:spPr>
          <a:xfrm>
            <a:off x="2333065" y="1088091"/>
            <a:ext cx="4533900" cy="4950759"/>
          </a:xfrm>
          <a:prstGeom prst="rect">
            <a:avLst/>
          </a:prstGeom>
        </p:spPr>
      </p:pic>
    </p:spTree>
    <p:extLst>
      <p:ext uri="{BB962C8B-B14F-4D97-AF65-F5344CB8AC3E}">
        <p14:creationId xmlns:p14="http://schemas.microsoft.com/office/powerpoint/2010/main" val="64084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81A64-8701-F7C3-3702-A7D7F471F68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950E676-0941-0839-76EF-1FCFA639D1C9}"/>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7</a:t>
            </a:fld>
            <a:endParaRPr lang="en-US"/>
          </a:p>
        </p:txBody>
      </p:sp>
      <p:sp>
        <p:nvSpPr>
          <p:cNvPr id="2" name="Title 1">
            <a:extLst>
              <a:ext uri="{FF2B5EF4-FFF2-40B4-BE49-F238E27FC236}">
                <a16:creationId xmlns:a16="http://schemas.microsoft.com/office/drawing/2014/main" id="{0A0B17AD-E416-BBCA-5EEE-B1F5C997B320}"/>
              </a:ext>
            </a:extLst>
          </p:cNvPr>
          <p:cNvSpPr>
            <a:spLocks noGrp="1"/>
          </p:cNvSpPr>
          <p:nvPr>
            <p:ph type="title"/>
          </p:nvPr>
        </p:nvSpPr>
        <p:spPr>
          <a:xfrm>
            <a:off x="254052" y="112543"/>
            <a:ext cx="8635896" cy="436098"/>
          </a:xfrm>
          <a:prstGeom prst="rect">
            <a:avLst/>
          </a:prstGeom>
        </p:spPr>
        <p:txBody>
          <a:bodyPr/>
          <a:lstStyle/>
          <a:p>
            <a:r>
              <a:rPr lang="en-US"/>
              <a:t>1.2. </a:t>
            </a:r>
            <a:r>
              <a:rPr lang="en-US" err="1"/>
              <a:t>Usecase</a:t>
            </a:r>
            <a:r>
              <a:rPr lang="en-US"/>
              <a:t> </a:t>
            </a:r>
            <a:r>
              <a:rPr lang="en-US" err="1"/>
              <a:t>phân</a:t>
            </a:r>
            <a:r>
              <a:rPr lang="en-US"/>
              <a:t> </a:t>
            </a:r>
            <a:r>
              <a:rPr lang="en-US" err="1"/>
              <a:t>rã</a:t>
            </a:r>
            <a:r>
              <a:rPr lang="en-US"/>
              <a:t> </a:t>
            </a:r>
            <a:r>
              <a:rPr lang="en-US" err="1"/>
              <a:t>mức</a:t>
            </a:r>
            <a:r>
              <a:rPr lang="en-US"/>
              <a:t> 2</a:t>
            </a:r>
          </a:p>
        </p:txBody>
      </p:sp>
      <p:pic>
        <p:nvPicPr>
          <p:cNvPr id="2050" name="Picture 2">
            <a:extLst>
              <a:ext uri="{FF2B5EF4-FFF2-40B4-BE49-F238E27FC236}">
                <a16:creationId xmlns:a16="http://schemas.microsoft.com/office/drawing/2014/main" id="{F398DAC2-1C15-74B5-2278-F0B39C55E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50" y="2010339"/>
            <a:ext cx="4361335" cy="32569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hông có mô tả.">
            <a:extLst>
              <a:ext uri="{FF2B5EF4-FFF2-40B4-BE49-F238E27FC236}">
                <a16:creationId xmlns:a16="http://schemas.microsoft.com/office/drawing/2014/main" id="{7E2855D5-6608-1B31-E185-C4712616D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1261" y="2010338"/>
            <a:ext cx="4422589" cy="3256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952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1.3. </a:t>
            </a:r>
            <a:r>
              <a:rPr lang="en-US" err="1"/>
              <a:t>Đặc</a:t>
            </a:r>
            <a:r>
              <a:rPr lang="en-US"/>
              <a:t> </a:t>
            </a:r>
            <a:r>
              <a:rPr lang="en-US" err="1"/>
              <a:t>tả</a:t>
            </a:r>
            <a:r>
              <a:rPr lang="en-US"/>
              <a:t> </a:t>
            </a:r>
            <a:r>
              <a:rPr lang="en-US" err="1"/>
              <a:t>Usecase</a:t>
            </a:r>
            <a:endParaRPr lang="en-US"/>
          </a:p>
        </p:txBody>
      </p:sp>
      <p:pic>
        <p:nvPicPr>
          <p:cNvPr id="6" name="Picture 5">
            <a:extLst>
              <a:ext uri="{FF2B5EF4-FFF2-40B4-BE49-F238E27FC236}">
                <a16:creationId xmlns:a16="http://schemas.microsoft.com/office/drawing/2014/main" id="{D51D6844-C347-E581-2098-871B523A52D3}"/>
              </a:ext>
            </a:extLst>
          </p:cNvPr>
          <p:cNvPicPr>
            <a:picLocks noChangeAspect="1"/>
          </p:cNvPicPr>
          <p:nvPr/>
        </p:nvPicPr>
        <p:blipFill>
          <a:blip r:embed="rId2"/>
          <a:stretch>
            <a:fillRect/>
          </a:stretch>
        </p:blipFill>
        <p:spPr>
          <a:xfrm>
            <a:off x="720109" y="889480"/>
            <a:ext cx="3972661" cy="1263390"/>
          </a:xfrm>
          <a:prstGeom prst="rect">
            <a:avLst/>
          </a:prstGeom>
        </p:spPr>
      </p:pic>
      <p:pic>
        <p:nvPicPr>
          <p:cNvPr id="8" name="Picture 7">
            <a:extLst>
              <a:ext uri="{FF2B5EF4-FFF2-40B4-BE49-F238E27FC236}">
                <a16:creationId xmlns:a16="http://schemas.microsoft.com/office/drawing/2014/main" id="{9B52D3D8-49DB-AE11-CD15-22AD995D890A}"/>
              </a:ext>
            </a:extLst>
          </p:cNvPr>
          <p:cNvPicPr>
            <a:picLocks noChangeAspect="1"/>
          </p:cNvPicPr>
          <p:nvPr/>
        </p:nvPicPr>
        <p:blipFill>
          <a:blip r:embed="rId3"/>
          <a:stretch>
            <a:fillRect/>
          </a:stretch>
        </p:blipFill>
        <p:spPr>
          <a:xfrm>
            <a:off x="5111096" y="889480"/>
            <a:ext cx="3574948" cy="5518472"/>
          </a:xfrm>
          <a:prstGeom prst="rect">
            <a:avLst/>
          </a:prstGeom>
        </p:spPr>
      </p:pic>
    </p:spTree>
    <p:extLst>
      <p:ext uri="{BB962C8B-B14F-4D97-AF65-F5344CB8AC3E}">
        <p14:creationId xmlns:p14="http://schemas.microsoft.com/office/powerpoint/2010/main" val="2751358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2341E-FD2A-AF1B-169C-988345EBC4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639DBB-7C9B-B9F8-FC4A-BE8FB4C507F5}"/>
              </a:ext>
            </a:extLst>
          </p:cNvPr>
          <p:cNvSpPr>
            <a:spLocks noGrp="1"/>
          </p:cNvSpPr>
          <p:nvPr>
            <p:ph type="title"/>
          </p:nvPr>
        </p:nvSpPr>
        <p:spPr>
          <a:xfrm>
            <a:off x="3527156" y="2812842"/>
            <a:ext cx="5397627" cy="451739"/>
          </a:xfrm>
        </p:spPr>
        <p:txBody>
          <a:bodyPr/>
          <a:lstStyle/>
          <a:p>
            <a:r>
              <a:rPr lang="en-US">
                <a:latin typeface="Aptos Display" panose="020B0004020202020204" pitchFamily="34" charset="0"/>
              </a:rPr>
              <a:t>CHƯƠNG II: </a:t>
            </a:r>
            <a:br>
              <a:rPr lang="en-US">
                <a:latin typeface="Aptos Display" panose="020B0004020202020204" pitchFamily="34" charset="0"/>
              </a:rPr>
            </a:br>
            <a:r>
              <a:rPr lang="en-US" i="0">
                <a:solidFill>
                  <a:srgbClr val="000000"/>
                </a:solidFill>
                <a:effectLst/>
              </a:rPr>
              <a:t>​​PHÂN TÍCH THIẾT KẾ BÀI TOÁN</a:t>
            </a:r>
            <a:endParaRPr lang="en-US">
              <a:latin typeface="Aptos Display" panose="020B0004020202020204" pitchFamily="34" charset="0"/>
            </a:endParaRPr>
          </a:p>
        </p:txBody>
      </p:sp>
      <p:sp>
        <p:nvSpPr>
          <p:cNvPr id="4" name="Slide Number Placeholder 3">
            <a:extLst>
              <a:ext uri="{FF2B5EF4-FFF2-40B4-BE49-F238E27FC236}">
                <a16:creationId xmlns:a16="http://schemas.microsoft.com/office/drawing/2014/main" id="{18FC23A3-1C60-AA93-B3B4-521ED210E113}"/>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5" name="TextBox 4">
            <a:extLst>
              <a:ext uri="{FF2B5EF4-FFF2-40B4-BE49-F238E27FC236}">
                <a16:creationId xmlns:a16="http://schemas.microsoft.com/office/drawing/2014/main" id="{8C425B28-1EEF-D860-6328-A582B653787A}"/>
              </a:ext>
            </a:extLst>
          </p:cNvPr>
          <p:cNvSpPr txBox="1"/>
          <p:nvPr/>
        </p:nvSpPr>
        <p:spPr>
          <a:xfrm>
            <a:off x="3527156" y="3593420"/>
            <a:ext cx="4572000" cy="846450"/>
          </a:xfrm>
          <a:prstGeom prst="rect">
            <a:avLst/>
          </a:prstGeom>
          <a:noFill/>
        </p:spPr>
        <p:txBody>
          <a:bodyPr wrap="square">
            <a:spAutoFit/>
          </a:bodyPr>
          <a:lstStyle/>
          <a:p>
            <a:pPr algn="l" rtl="0" fontAlgn="base">
              <a:lnSpc>
                <a:spcPts val="3075"/>
              </a:lnSpc>
              <a:buFont typeface="Arial" panose="020B0604020202020204" pitchFamily="34" charset="0"/>
              <a:buChar char="•"/>
            </a:pPr>
            <a:r>
              <a:rPr lang="en-US" sz="1800" b="0" i="0" u="none" strike="noStrike">
                <a:solidFill>
                  <a:srgbClr val="000000"/>
                </a:solidFill>
                <a:effectLst/>
                <a:latin typeface="Aptos Display" panose="020B0004020202020204" pitchFamily="34" charset="0"/>
              </a:rPr>
              <a:t> </a:t>
            </a:r>
            <a:r>
              <a:rPr lang="en-US" sz="1800" b="0" i="0" u="none" strike="noStrike" err="1">
                <a:solidFill>
                  <a:srgbClr val="000000"/>
                </a:solidFill>
                <a:effectLst/>
                <a:latin typeface="Aptos Display" panose="020B0004020202020204" pitchFamily="34" charset="0"/>
              </a:rPr>
              <a:t>Thiết</a:t>
            </a:r>
            <a:r>
              <a:rPr lang="en-US" sz="1800" b="0" i="0" u="none" strike="noStrike">
                <a:solidFill>
                  <a:srgbClr val="000000"/>
                </a:solidFill>
                <a:effectLst/>
                <a:latin typeface="Aptos Display" panose="020B0004020202020204" pitchFamily="34" charset="0"/>
              </a:rPr>
              <a:t> </a:t>
            </a:r>
            <a:r>
              <a:rPr lang="en-US" sz="1800" b="0" i="0" u="none" strike="noStrike" err="1">
                <a:solidFill>
                  <a:srgbClr val="000000"/>
                </a:solidFill>
                <a:effectLst/>
                <a:latin typeface="Aptos Display" panose="020B0004020202020204" pitchFamily="34" charset="0"/>
              </a:rPr>
              <a:t>kế</a:t>
            </a:r>
            <a:r>
              <a:rPr lang="en-US" sz="1800" b="0" i="0" u="none" strike="noStrike">
                <a:solidFill>
                  <a:srgbClr val="000000"/>
                </a:solidFill>
                <a:effectLst/>
                <a:latin typeface="Aptos Display" panose="020B0004020202020204" pitchFamily="34" charset="0"/>
              </a:rPr>
              <a:t> </a:t>
            </a:r>
            <a:r>
              <a:rPr lang="en-US" sz="1800" b="0" i="0" u="none" strike="noStrike" err="1">
                <a:solidFill>
                  <a:srgbClr val="000000"/>
                </a:solidFill>
                <a:effectLst/>
                <a:latin typeface="Aptos Display" panose="020B0004020202020204" pitchFamily="34" charset="0"/>
              </a:rPr>
              <a:t>cơ</a:t>
            </a:r>
            <a:r>
              <a:rPr lang="en-US" sz="1800" b="0" i="0" u="none" strike="noStrike">
                <a:solidFill>
                  <a:srgbClr val="000000"/>
                </a:solidFill>
                <a:effectLst/>
                <a:latin typeface="Aptos Display" panose="020B0004020202020204" pitchFamily="34" charset="0"/>
              </a:rPr>
              <a:t> </a:t>
            </a:r>
            <a:r>
              <a:rPr lang="en-US" sz="1800" b="0" i="0" u="none" strike="noStrike" err="1">
                <a:solidFill>
                  <a:srgbClr val="000000"/>
                </a:solidFill>
                <a:effectLst/>
                <a:latin typeface="Aptos Display" panose="020B0004020202020204" pitchFamily="34" charset="0"/>
              </a:rPr>
              <a:t>sở</a:t>
            </a:r>
            <a:r>
              <a:rPr lang="en-US" sz="1800" b="0" i="0" u="none" strike="noStrike">
                <a:solidFill>
                  <a:srgbClr val="000000"/>
                </a:solidFill>
                <a:effectLst/>
                <a:latin typeface="Aptos Display" panose="020B0004020202020204" pitchFamily="34" charset="0"/>
              </a:rPr>
              <a:t> </a:t>
            </a:r>
            <a:r>
              <a:rPr lang="en-US" sz="1800" b="0" i="0" u="none" strike="noStrike" err="1">
                <a:solidFill>
                  <a:srgbClr val="000000"/>
                </a:solidFill>
                <a:effectLst/>
                <a:latin typeface="Aptos Display" panose="020B0004020202020204" pitchFamily="34" charset="0"/>
              </a:rPr>
              <a:t>dữ</a:t>
            </a:r>
            <a:r>
              <a:rPr lang="en-US" sz="1800" b="0" i="0" u="none" strike="noStrike">
                <a:solidFill>
                  <a:srgbClr val="000000"/>
                </a:solidFill>
                <a:effectLst/>
                <a:latin typeface="Aptos Display" panose="020B0004020202020204" pitchFamily="34" charset="0"/>
              </a:rPr>
              <a:t> </a:t>
            </a:r>
            <a:r>
              <a:rPr lang="en-US" sz="1800" b="0" i="0" u="none" strike="noStrike" err="1">
                <a:solidFill>
                  <a:srgbClr val="000000"/>
                </a:solidFill>
                <a:effectLst/>
                <a:latin typeface="Aptos Display" panose="020B0004020202020204" pitchFamily="34" charset="0"/>
              </a:rPr>
              <a:t>liệu</a:t>
            </a:r>
            <a:r>
              <a:rPr lang="en-US" sz="1800" b="0" i="0">
                <a:solidFill>
                  <a:srgbClr val="000000"/>
                </a:solidFill>
                <a:effectLst/>
                <a:latin typeface="Aptos Display" panose="020B0004020202020204" pitchFamily="34" charset="0"/>
              </a:rPr>
              <a:t>​</a:t>
            </a:r>
            <a:endParaRPr lang="en-US" b="0" i="0">
              <a:solidFill>
                <a:srgbClr val="000000"/>
              </a:solidFill>
              <a:effectLst/>
              <a:latin typeface="Arial" panose="020B0604020202020204" pitchFamily="34" charset="0"/>
            </a:endParaRPr>
          </a:p>
          <a:p>
            <a:pPr algn="l" rtl="0" fontAlgn="base">
              <a:lnSpc>
                <a:spcPts val="3075"/>
              </a:lnSpc>
              <a:buFont typeface="Arial" panose="020B0604020202020204" pitchFamily="34" charset="0"/>
              <a:buChar char="•"/>
            </a:pPr>
            <a:r>
              <a:rPr lang="en-US" sz="1800" b="0" i="0" u="none" strike="noStrike">
                <a:solidFill>
                  <a:srgbClr val="000000"/>
                </a:solidFill>
                <a:effectLst/>
                <a:latin typeface="Aptos Display" panose="020B0004020202020204" pitchFamily="34" charset="0"/>
              </a:rPr>
              <a:t> </a:t>
            </a:r>
            <a:r>
              <a:rPr lang="en-US" sz="1800" b="0" i="0" u="none" strike="noStrike" err="1">
                <a:solidFill>
                  <a:srgbClr val="000000"/>
                </a:solidFill>
                <a:effectLst/>
                <a:latin typeface="Aptos Display" panose="020B0004020202020204" pitchFamily="34" charset="0"/>
              </a:rPr>
              <a:t>Thiết</a:t>
            </a:r>
            <a:r>
              <a:rPr lang="en-US" sz="1800" b="0" i="0" u="none" strike="noStrike">
                <a:solidFill>
                  <a:srgbClr val="000000"/>
                </a:solidFill>
                <a:effectLst/>
                <a:latin typeface="Aptos Display" panose="020B0004020202020204" pitchFamily="34" charset="0"/>
              </a:rPr>
              <a:t> </a:t>
            </a:r>
            <a:r>
              <a:rPr lang="en-US" sz="1800" b="0" i="0" u="none" strike="noStrike" err="1">
                <a:solidFill>
                  <a:srgbClr val="000000"/>
                </a:solidFill>
                <a:effectLst/>
                <a:latin typeface="Aptos Display" panose="020B0004020202020204" pitchFamily="34" charset="0"/>
              </a:rPr>
              <a:t>kế</a:t>
            </a:r>
            <a:r>
              <a:rPr lang="en-US" sz="1800" b="0" i="0" u="none" strike="noStrike">
                <a:solidFill>
                  <a:srgbClr val="000000"/>
                </a:solidFill>
                <a:effectLst/>
                <a:latin typeface="Aptos Display" panose="020B0004020202020204" pitchFamily="34" charset="0"/>
              </a:rPr>
              <a:t> chi </a:t>
            </a:r>
            <a:r>
              <a:rPr lang="en-US" sz="1800" b="0" i="0" u="none" strike="noStrike" err="1">
                <a:solidFill>
                  <a:srgbClr val="000000"/>
                </a:solidFill>
                <a:effectLst/>
                <a:latin typeface="Aptos Display" panose="020B0004020202020204" pitchFamily="34" charset="0"/>
              </a:rPr>
              <a:t>tiết</a:t>
            </a:r>
            <a:r>
              <a:rPr lang="en-US" sz="1800" b="0" i="0" u="none" strike="noStrike">
                <a:solidFill>
                  <a:srgbClr val="000000"/>
                </a:solidFill>
                <a:effectLst/>
                <a:latin typeface="Aptos Display" panose="020B0004020202020204" pitchFamily="34" charset="0"/>
              </a:rPr>
              <a:t> </a:t>
            </a:r>
            <a:r>
              <a:rPr lang="en-US" sz="1800" b="0" i="0" u="none" strike="noStrike" err="1">
                <a:solidFill>
                  <a:srgbClr val="000000"/>
                </a:solidFill>
                <a:effectLst/>
                <a:latin typeface="Aptos Display" panose="020B0004020202020204" pitchFamily="34" charset="0"/>
              </a:rPr>
              <a:t>lớp</a:t>
            </a:r>
            <a:r>
              <a:rPr lang="en-US" sz="1800" b="0" i="0" u="none" strike="noStrike">
                <a:solidFill>
                  <a:srgbClr val="000000"/>
                </a:solidFill>
                <a:effectLst/>
                <a:latin typeface="Aptos Display" panose="020B0004020202020204" pitchFamily="34" charset="0"/>
              </a:rPr>
              <a:t> </a:t>
            </a:r>
            <a:r>
              <a:rPr lang="en-US" sz="1800" b="0" i="0" u="none" strike="noStrike" err="1">
                <a:solidFill>
                  <a:srgbClr val="000000"/>
                </a:solidFill>
                <a:effectLst/>
                <a:latin typeface="Aptos Display" panose="020B0004020202020204" pitchFamily="34" charset="0"/>
              </a:rPr>
              <a:t>và</a:t>
            </a:r>
            <a:r>
              <a:rPr lang="en-US" sz="1800" b="0" i="0" u="none" strike="noStrike">
                <a:solidFill>
                  <a:srgbClr val="000000"/>
                </a:solidFill>
                <a:effectLst/>
                <a:latin typeface="Aptos Display" panose="020B0004020202020204" pitchFamily="34" charset="0"/>
              </a:rPr>
              <a:t> </a:t>
            </a:r>
            <a:r>
              <a:rPr lang="en-US" sz="1800" b="0" i="0" u="none" strike="noStrike" err="1">
                <a:solidFill>
                  <a:srgbClr val="000000"/>
                </a:solidFill>
                <a:effectLst/>
                <a:latin typeface="Aptos Display" panose="020B0004020202020204" pitchFamily="34" charset="0"/>
              </a:rPr>
              <a:t>hệ</a:t>
            </a:r>
            <a:r>
              <a:rPr lang="en-US" sz="1800" b="0" i="0" u="none" strike="noStrike">
                <a:solidFill>
                  <a:srgbClr val="000000"/>
                </a:solidFill>
                <a:effectLst/>
                <a:latin typeface="Aptos Display" panose="020B0004020202020204" pitchFamily="34" charset="0"/>
              </a:rPr>
              <a:t> </a:t>
            </a:r>
            <a:r>
              <a:rPr lang="en-US" sz="1800" b="0" i="0" u="none" strike="noStrike" err="1">
                <a:solidFill>
                  <a:srgbClr val="000000"/>
                </a:solidFill>
                <a:effectLst/>
                <a:latin typeface="Aptos Display" panose="020B0004020202020204" pitchFamily="34" charset="0"/>
              </a:rPr>
              <a:t>thống</a:t>
            </a:r>
            <a:r>
              <a:rPr lang="en-US" sz="1800" b="0" i="0" u="none" strike="noStrike">
                <a:solidFill>
                  <a:srgbClr val="000000"/>
                </a:solidFill>
                <a:effectLst/>
                <a:latin typeface="Aptos Display" panose="020B0004020202020204" pitchFamily="34" charset="0"/>
              </a:rPr>
              <a:t> Package</a:t>
            </a:r>
            <a:endParaRPr lang="en-US" b="0" i="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5539582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(4:3)</PresentationFormat>
  <Slides>26</Slides>
  <Notes>0</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PowerPoint Presentation</vt:lpstr>
      <vt:lpstr>PowerPoint Presentation</vt:lpstr>
      <vt:lpstr>CHƯƠNG I:  KHẢO SÁT, ĐẶC TẢ YÊU CẦU BÀI TOÁN</vt:lpstr>
      <vt:lpstr>1.1. Mô tả yêu cầu bài toán </vt:lpstr>
      <vt:lpstr>1.2. Usecase tô</vt:lpstr>
      <vt:lpstr>1.2. Usecase phân rã mức 2</vt:lpstr>
      <vt:lpstr>1.3. Đặc tả Usecase</vt:lpstr>
      <vt:lpstr>CHƯƠNG II:  ​​PHÂN TÍCH THIẾT KẾ BÀI TOÁN</vt:lpstr>
      <vt:lpstr>2.1 Phân tích thiết kế cơ sở dữ liệu </vt:lpstr>
      <vt:lpstr>2.1 Phân tích thiết kế cơ sở dữ liệu </vt:lpstr>
      <vt:lpstr>2.1 Phân tích thiết kế cơ sở dữ liệu </vt:lpstr>
      <vt:lpstr>2.1 Phân tích thiết kế cơ sở dữ liệu </vt:lpstr>
      <vt:lpstr>2.3. Kiến trúc phần mềm</vt:lpstr>
      <vt:lpstr>2.3.1. Service Layer</vt:lpstr>
      <vt:lpstr>2.3.2. Data Access Object Layer</vt:lpstr>
      <vt:lpstr>2.3.3. Entity Layer</vt:lpstr>
      <vt:lpstr>CHƯƠNG III:  ​​PHÂN TÍCH ĐẶC TÍNH HƯỚNG ĐỐI TƯỢNG</vt:lpstr>
      <vt:lpstr>3.1 Tính đóng gói</vt:lpstr>
      <vt:lpstr>3.2 Tính Kế Thừa</vt:lpstr>
      <vt:lpstr>3.3 Tính Trừu Tượng</vt:lpstr>
      <vt:lpstr>3.4 Tính Đa Hình</vt:lpstr>
      <vt:lpstr>CHƯƠNG IV:  ​​DEMO CHƯƠNG TRÌNH</vt:lpstr>
      <vt:lpstr>4.1. Quản lý sách</vt:lpstr>
      <vt:lpstr>4.2. Mượn sách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revision>28</cp:revision>
  <dcterms:created xsi:type="dcterms:W3CDTF">2021-05-28T04:32:29Z</dcterms:created>
  <dcterms:modified xsi:type="dcterms:W3CDTF">2024-12-29T08:46:44Z</dcterms:modified>
</cp:coreProperties>
</file>